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95"/>
  </p:notesMasterIdLst>
  <p:sldIdLst>
    <p:sldId id="256" r:id="rId2"/>
    <p:sldId id="258" r:id="rId3"/>
    <p:sldId id="382" r:id="rId4"/>
    <p:sldId id="259" r:id="rId5"/>
    <p:sldId id="262" r:id="rId6"/>
    <p:sldId id="263" r:id="rId7"/>
    <p:sldId id="264" r:id="rId8"/>
    <p:sldId id="277" r:id="rId9"/>
    <p:sldId id="279" r:id="rId10"/>
    <p:sldId id="268" r:id="rId11"/>
    <p:sldId id="269" r:id="rId12"/>
    <p:sldId id="270" r:id="rId13"/>
    <p:sldId id="273" r:id="rId14"/>
    <p:sldId id="272" r:id="rId15"/>
    <p:sldId id="274" r:id="rId16"/>
    <p:sldId id="275" r:id="rId17"/>
    <p:sldId id="276" r:id="rId18"/>
    <p:sldId id="281" r:id="rId19"/>
    <p:sldId id="282" r:id="rId20"/>
    <p:sldId id="283" r:id="rId21"/>
    <p:sldId id="284" r:id="rId22"/>
    <p:sldId id="285" r:id="rId23"/>
    <p:sldId id="286" r:id="rId24"/>
    <p:sldId id="287" r:id="rId25"/>
    <p:sldId id="299" r:id="rId26"/>
    <p:sldId id="288" r:id="rId27"/>
    <p:sldId id="289" r:id="rId28"/>
    <p:sldId id="293" r:id="rId29"/>
    <p:sldId id="294" r:id="rId30"/>
    <p:sldId id="295" r:id="rId31"/>
    <p:sldId id="296" r:id="rId32"/>
    <p:sldId id="320" r:id="rId33"/>
    <p:sldId id="321" r:id="rId34"/>
    <p:sldId id="298" r:id="rId35"/>
    <p:sldId id="292" r:id="rId36"/>
    <p:sldId id="291" r:id="rId37"/>
    <p:sldId id="317" r:id="rId38"/>
    <p:sldId id="300" r:id="rId39"/>
    <p:sldId id="301" r:id="rId40"/>
    <p:sldId id="362" r:id="rId41"/>
    <p:sldId id="363" r:id="rId42"/>
    <p:sldId id="365" r:id="rId43"/>
    <p:sldId id="304" r:id="rId44"/>
    <p:sldId id="311" r:id="rId45"/>
    <p:sldId id="312" r:id="rId46"/>
    <p:sldId id="314" r:id="rId47"/>
    <p:sldId id="313" r:id="rId48"/>
    <p:sldId id="315" r:id="rId49"/>
    <p:sldId id="322" r:id="rId50"/>
    <p:sldId id="367" r:id="rId51"/>
    <p:sldId id="368" r:id="rId52"/>
    <p:sldId id="377" r:id="rId53"/>
    <p:sldId id="325" r:id="rId54"/>
    <p:sldId id="328" r:id="rId55"/>
    <p:sldId id="344" r:id="rId56"/>
    <p:sldId id="327" r:id="rId57"/>
    <p:sldId id="326" r:id="rId58"/>
    <p:sldId id="329" r:id="rId59"/>
    <p:sldId id="371" r:id="rId60"/>
    <p:sldId id="373" r:id="rId61"/>
    <p:sldId id="374" r:id="rId62"/>
    <p:sldId id="338" r:id="rId63"/>
    <p:sldId id="375" r:id="rId64"/>
    <p:sldId id="378" r:id="rId65"/>
    <p:sldId id="383" r:id="rId66"/>
    <p:sldId id="346" r:id="rId67"/>
    <p:sldId id="341" r:id="rId68"/>
    <p:sldId id="347" r:id="rId69"/>
    <p:sldId id="348" r:id="rId70"/>
    <p:sldId id="349" r:id="rId71"/>
    <p:sldId id="350" r:id="rId72"/>
    <p:sldId id="352" r:id="rId73"/>
    <p:sldId id="353" r:id="rId74"/>
    <p:sldId id="354" r:id="rId75"/>
    <p:sldId id="355" r:id="rId76"/>
    <p:sldId id="356" r:id="rId77"/>
    <p:sldId id="342" r:id="rId78"/>
    <p:sldId id="343" r:id="rId79"/>
    <p:sldId id="357" r:id="rId80"/>
    <p:sldId id="361" r:id="rId81"/>
    <p:sldId id="330" r:id="rId82"/>
    <p:sldId id="323" r:id="rId83"/>
    <p:sldId id="358" r:id="rId84"/>
    <p:sldId id="359" r:id="rId85"/>
    <p:sldId id="360" r:id="rId86"/>
    <p:sldId id="331" r:id="rId87"/>
    <p:sldId id="332" r:id="rId88"/>
    <p:sldId id="333" r:id="rId89"/>
    <p:sldId id="334" r:id="rId90"/>
    <p:sldId id="335" r:id="rId91"/>
    <p:sldId id="336" r:id="rId92"/>
    <p:sldId id="337" r:id="rId93"/>
    <p:sldId id="324" r:id="rId9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CCCC"/>
    <a:srgbClr val="A7A7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59"/>
    <p:restoredTop sz="92261"/>
  </p:normalViewPr>
  <p:slideViewPr>
    <p:cSldViewPr snapToGrid="0">
      <p:cViewPr>
        <p:scale>
          <a:sx n="42" d="100"/>
          <a:sy n="42" d="100"/>
        </p:scale>
        <p:origin x="2248" y="15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2T06:18:15.936"/>
    </inkml:context>
    <inkml:brush xml:id="br0">
      <inkml:brushProperty name="width" value="0.05" units="cm"/>
      <inkml:brushProperty name="height" value="0.05" units="cm"/>
    </inkml:brush>
  </inkml:definitions>
  <inkml:trace contextRef="#ctx0" brushRef="#br0">1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2T06:18:38.337"/>
    </inkml:context>
    <inkml:brush xml:id="br0">
      <inkml:brushProperty name="width" value="0.05" units="cm"/>
      <inkml:brushProperty name="height" value="0.05" units="cm"/>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1F07F2-2D29-E14F-89AB-D02CBE2A213F}" type="datetimeFigureOut">
              <a:rPr lang="en-US" smtClean="0"/>
              <a:t>2/2/24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1946A1-F207-D147-85AC-630D88144479}" type="slidenum">
              <a:rPr lang="en-US" smtClean="0"/>
              <a:t>‹#›</a:t>
            </a:fld>
            <a:endParaRPr lang="en-US"/>
          </a:p>
        </p:txBody>
      </p:sp>
    </p:spTree>
    <p:extLst>
      <p:ext uri="{BB962C8B-B14F-4D97-AF65-F5344CB8AC3E}">
        <p14:creationId xmlns:p14="http://schemas.microsoft.com/office/powerpoint/2010/main" val="79401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1946A1-F207-D147-85AC-630D88144479}" type="slidenum">
              <a:rPr lang="en-US" smtClean="0"/>
              <a:t>27</a:t>
            </a:fld>
            <a:endParaRPr lang="en-US"/>
          </a:p>
        </p:txBody>
      </p:sp>
    </p:spTree>
    <p:extLst>
      <p:ext uri="{BB962C8B-B14F-4D97-AF65-F5344CB8AC3E}">
        <p14:creationId xmlns:p14="http://schemas.microsoft.com/office/powerpoint/2010/main" val="2268236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24D91-8770-0349-1661-EE06FB045DD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1A6EDCF-4920-F94C-B852-1653C181BC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5AD7C2C-11DD-FA1B-80AC-7E61EF2C39B1}"/>
              </a:ext>
            </a:extLst>
          </p:cNvPr>
          <p:cNvSpPr>
            <a:spLocks noGrp="1"/>
          </p:cNvSpPr>
          <p:nvPr>
            <p:ph type="dt" sz="half" idx="10"/>
          </p:nvPr>
        </p:nvSpPr>
        <p:spPr/>
        <p:txBody>
          <a:bodyPr/>
          <a:lstStyle/>
          <a:p>
            <a:fld id="{44C6C21A-9E9D-1E4C-B0B8-4D794A3A4BAE}" type="datetimeFigureOut">
              <a:rPr lang="en-US" smtClean="0"/>
              <a:t>2/2/24</a:t>
            </a:fld>
            <a:endParaRPr lang="en-US"/>
          </a:p>
        </p:txBody>
      </p:sp>
      <p:sp>
        <p:nvSpPr>
          <p:cNvPr id="5" name="Footer Placeholder 4">
            <a:extLst>
              <a:ext uri="{FF2B5EF4-FFF2-40B4-BE49-F238E27FC236}">
                <a16:creationId xmlns:a16="http://schemas.microsoft.com/office/drawing/2014/main" id="{8BA38FE7-0F93-3D18-93AE-5C772AEB14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EFCD5A-5153-2D59-F935-6073C79B856A}"/>
              </a:ext>
            </a:extLst>
          </p:cNvPr>
          <p:cNvSpPr>
            <a:spLocks noGrp="1"/>
          </p:cNvSpPr>
          <p:nvPr>
            <p:ph type="sldNum" sz="quarter" idx="12"/>
          </p:nvPr>
        </p:nvSpPr>
        <p:spPr/>
        <p:txBody>
          <a:bodyPr/>
          <a:lstStyle/>
          <a:p>
            <a:fld id="{A3E99840-BD34-3843-A3E4-58B50C68CEEC}" type="slidenum">
              <a:rPr lang="en-US" smtClean="0"/>
              <a:t>‹#›</a:t>
            </a:fld>
            <a:endParaRPr lang="en-US"/>
          </a:p>
        </p:txBody>
      </p:sp>
    </p:spTree>
    <p:extLst>
      <p:ext uri="{BB962C8B-B14F-4D97-AF65-F5344CB8AC3E}">
        <p14:creationId xmlns:p14="http://schemas.microsoft.com/office/powerpoint/2010/main" val="300891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5CA9C-DBC6-8CBD-FF59-6096856EC13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E355C41-B775-5333-89C8-CF77713DB87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AE5CFC5-34F4-C355-61A0-44028884398C}"/>
              </a:ext>
            </a:extLst>
          </p:cNvPr>
          <p:cNvSpPr>
            <a:spLocks noGrp="1"/>
          </p:cNvSpPr>
          <p:nvPr>
            <p:ph type="dt" sz="half" idx="10"/>
          </p:nvPr>
        </p:nvSpPr>
        <p:spPr/>
        <p:txBody>
          <a:bodyPr/>
          <a:lstStyle/>
          <a:p>
            <a:fld id="{44C6C21A-9E9D-1E4C-B0B8-4D794A3A4BAE}" type="datetimeFigureOut">
              <a:rPr lang="en-US" smtClean="0"/>
              <a:t>2/2/24</a:t>
            </a:fld>
            <a:endParaRPr lang="en-US"/>
          </a:p>
        </p:txBody>
      </p:sp>
      <p:sp>
        <p:nvSpPr>
          <p:cNvPr id="5" name="Footer Placeholder 4">
            <a:extLst>
              <a:ext uri="{FF2B5EF4-FFF2-40B4-BE49-F238E27FC236}">
                <a16:creationId xmlns:a16="http://schemas.microsoft.com/office/drawing/2014/main" id="{88A7A56E-92DD-DEE3-DE89-7DC6A287F3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239F3F-F5E4-BE75-0A26-0AD167A1C080}"/>
              </a:ext>
            </a:extLst>
          </p:cNvPr>
          <p:cNvSpPr>
            <a:spLocks noGrp="1"/>
          </p:cNvSpPr>
          <p:nvPr>
            <p:ph type="sldNum" sz="quarter" idx="12"/>
          </p:nvPr>
        </p:nvSpPr>
        <p:spPr/>
        <p:txBody>
          <a:bodyPr/>
          <a:lstStyle/>
          <a:p>
            <a:fld id="{A3E99840-BD34-3843-A3E4-58B50C68CEEC}" type="slidenum">
              <a:rPr lang="en-US" smtClean="0"/>
              <a:t>‹#›</a:t>
            </a:fld>
            <a:endParaRPr lang="en-US"/>
          </a:p>
        </p:txBody>
      </p:sp>
    </p:spTree>
    <p:extLst>
      <p:ext uri="{BB962C8B-B14F-4D97-AF65-F5344CB8AC3E}">
        <p14:creationId xmlns:p14="http://schemas.microsoft.com/office/powerpoint/2010/main" val="2002032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E6B1D1-2A34-0C77-3CE0-0EFFB2AE966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AE0201F-596E-640A-7981-27778D60F6B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5FDCF37-FA5F-9B63-1429-B6E4E73BF4BF}"/>
              </a:ext>
            </a:extLst>
          </p:cNvPr>
          <p:cNvSpPr>
            <a:spLocks noGrp="1"/>
          </p:cNvSpPr>
          <p:nvPr>
            <p:ph type="dt" sz="half" idx="10"/>
          </p:nvPr>
        </p:nvSpPr>
        <p:spPr/>
        <p:txBody>
          <a:bodyPr/>
          <a:lstStyle/>
          <a:p>
            <a:fld id="{44C6C21A-9E9D-1E4C-B0B8-4D794A3A4BAE}" type="datetimeFigureOut">
              <a:rPr lang="en-US" smtClean="0"/>
              <a:t>2/2/24</a:t>
            </a:fld>
            <a:endParaRPr lang="en-US"/>
          </a:p>
        </p:txBody>
      </p:sp>
      <p:sp>
        <p:nvSpPr>
          <p:cNvPr id="5" name="Footer Placeholder 4">
            <a:extLst>
              <a:ext uri="{FF2B5EF4-FFF2-40B4-BE49-F238E27FC236}">
                <a16:creationId xmlns:a16="http://schemas.microsoft.com/office/drawing/2014/main" id="{F5DA2059-4E00-CC98-9EFE-297D843870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5AF376-CAF8-CDC8-8773-5754CCCAC728}"/>
              </a:ext>
            </a:extLst>
          </p:cNvPr>
          <p:cNvSpPr>
            <a:spLocks noGrp="1"/>
          </p:cNvSpPr>
          <p:nvPr>
            <p:ph type="sldNum" sz="quarter" idx="12"/>
          </p:nvPr>
        </p:nvSpPr>
        <p:spPr/>
        <p:txBody>
          <a:bodyPr/>
          <a:lstStyle/>
          <a:p>
            <a:fld id="{A3E99840-BD34-3843-A3E4-58B50C68CEEC}" type="slidenum">
              <a:rPr lang="en-US" smtClean="0"/>
              <a:t>‹#›</a:t>
            </a:fld>
            <a:endParaRPr lang="en-US"/>
          </a:p>
        </p:txBody>
      </p:sp>
    </p:spTree>
    <p:extLst>
      <p:ext uri="{BB962C8B-B14F-4D97-AF65-F5344CB8AC3E}">
        <p14:creationId xmlns:p14="http://schemas.microsoft.com/office/powerpoint/2010/main" val="2005505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E9FB4-7AB1-643D-1F6F-10E162D049F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04CA47A-D6E3-C0B3-A4DA-6949D2AED63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C1D213F-8600-EC16-2364-36CE5A11015C}"/>
              </a:ext>
            </a:extLst>
          </p:cNvPr>
          <p:cNvSpPr>
            <a:spLocks noGrp="1"/>
          </p:cNvSpPr>
          <p:nvPr>
            <p:ph type="dt" sz="half" idx="10"/>
          </p:nvPr>
        </p:nvSpPr>
        <p:spPr/>
        <p:txBody>
          <a:bodyPr/>
          <a:lstStyle/>
          <a:p>
            <a:fld id="{44C6C21A-9E9D-1E4C-B0B8-4D794A3A4BAE}" type="datetimeFigureOut">
              <a:rPr lang="en-US" smtClean="0"/>
              <a:t>2/2/24</a:t>
            </a:fld>
            <a:endParaRPr lang="en-US"/>
          </a:p>
        </p:txBody>
      </p:sp>
      <p:sp>
        <p:nvSpPr>
          <p:cNvPr id="5" name="Footer Placeholder 4">
            <a:extLst>
              <a:ext uri="{FF2B5EF4-FFF2-40B4-BE49-F238E27FC236}">
                <a16:creationId xmlns:a16="http://schemas.microsoft.com/office/drawing/2014/main" id="{7B2BB66A-2DD1-DD80-8347-530C1495D4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916B74-D159-B8BE-666F-D83926FC0A6D}"/>
              </a:ext>
            </a:extLst>
          </p:cNvPr>
          <p:cNvSpPr>
            <a:spLocks noGrp="1"/>
          </p:cNvSpPr>
          <p:nvPr>
            <p:ph type="sldNum" sz="quarter" idx="12"/>
          </p:nvPr>
        </p:nvSpPr>
        <p:spPr/>
        <p:txBody>
          <a:bodyPr/>
          <a:lstStyle/>
          <a:p>
            <a:fld id="{A3E99840-BD34-3843-A3E4-58B50C68CEEC}" type="slidenum">
              <a:rPr lang="en-US" smtClean="0"/>
              <a:t>‹#›</a:t>
            </a:fld>
            <a:endParaRPr lang="en-US"/>
          </a:p>
        </p:txBody>
      </p:sp>
    </p:spTree>
    <p:extLst>
      <p:ext uri="{BB962C8B-B14F-4D97-AF65-F5344CB8AC3E}">
        <p14:creationId xmlns:p14="http://schemas.microsoft.com/office/powerpoint/2010/main" val="2583135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72DD7-D3C2-A6B7-03DE-853EDACE858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ACEC163-1E32-2F4D-DFA0-6D07534DA4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F636C01-2BB7-6862-4B2B-9CB344570684}"/>
              </a:ext>
            </a:extLst>
          </p:cNvPr>
          <p:cNvSpPr>
            <a:spLocks noGrp="1"/>
          </p:cNvSpPr>
          <p:nvPr>
            <p:ph type="dt" sz="half" idx="10"/>
          </p:nvPr>
        </p:nvSpPr>
        <p:spPr/>
        <p:txBody>
          <a:bodyPr/>
          <a:lstStyle/>
          <a:p>
            <a:fld id="{44C6C21A-9E9D-1E4C-B0B8-4D794A3A4BAE}" type="datetimeFigureOut">
              <a:rPr lang="en-US" smtClean="0"/>
              <a:t>2/2/24</a:t>
            </a:fld>
            <a:endParaRPr lang="en-US"/>
          </a:p>
        </p:txBody>
      </p:sp>
      <p:sp>
        <p:nvSpPr>
          <p:cNvPr id="5" name="Footer Placeholder 4">
            <a:extLst>
              <a:ext uri="{FF2B5EF4-FFF2-40B4-BE49-F238E27FC236}">
                <a16:creationId xmlns:a16="http://schemas.microsoft.com/office/drawing/2014/main" id="{B9F4DF9D-09C3-FD74-526D-DB7AE8E037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E01DBD-9640-8055-C41D-88D5332F11F6}"/>
              </a:ext>
            </a:extLst>
          </p:cNvPr>
          <p:cNvSpPr>
            <a:spLocks noGrp="1"/>
          </p:cNvSpPr>
          <p:nvPr>
            <p:ph type="sldNum" sz="quarter" idx="12"/>
          </p:nvPr>
        </p:nvSpPr>
        <p:spPr/>
        <p:txBody>
          <a:bodyPr/>
          <a:lstStyle/>
          <a:p>
            <a:fld id="{A3E99840-BD34-3843-A3E4-58B50C68CEEC}" type="slidenum">
              <a:rPr lang="en-US" smtClean="0"/>
              <a:t>‹#›</a:t>
            </a:fld>
            <a:endParaRPr lang="en-US"/>
          </a:p>
        </p:txBody>
      </p:sp>
    </p:spTree>
    <p:extLst>
      <p:ext uri="{BB962C8B-B14F-4D97-AF65-F5344CB8AC3E}">
        <p14:creationId xmlns:p14="http://schemas.microsoft.com/office/powerpoint/2010/main" val="2310781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33F81-5DE8-38EA-0313-BBD6395470E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634F34E-6248-4EA6-430A-4973DE78B95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CDB7EEE-7B25-B35C-2ABA-470CB9824BD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F2ECB01D-B94C-DAC5-5C0E-C721D367A85B}"/>
              </a:ext>
            </a:extLst>
          </p:cNvPr>
          <p:cNvSpPr>
            <a:spLocks noGrp="1"/>
          </p:cNvSpPr>
          <p:nvPr>
            <p:ph type="dt" sz="half" idx="10"/>
          </p:nvPr>
        </p:nvSpPr>
        <p:spPr/>
        <p:txBody>
          <a:bodyPr/>
          <a:lstStyle/>
          <a:p>
            <a:fld id="{44C6C21A-9E9D-1E4C-B0B8-4D794A3A4BAE}" type="datetimeFigureOut">
              <a:rPr lang="en-US" smtClean="0"/>
              <a:t>2/2/24</a:t>
            </a:fld>
            <a:endParaRPr lang="en-US"/>
          </a:p>
        </p:txBody>
      </p:sp>
      <p:sp>
        <p:nvSpPr>
          <p:cNvPr id="6" name="Footer Placeholder 5">
            <a:extLst>
              <a:ext uri="{FF2B5EF4-FFF2-40B4-BE49-F238E27FC236}">
                <a16:creationId xmlns:a16="http://schemas.microsoft.com/office/drawing/2014/main" id="{15194E22-BC89-7B09-8972-7EFEB9C3C0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E0E57B-EFC9-86AE-3FAC-9BC8725DC39F}"/>
              </a:ext>
            </a:extLst>
          </p:cNvPr>
          <p:cNvSpPr>
            <a:spLocks noGrp="1"/>
          </p:cNvSpPr>
          <p:nvPr>
            <p:ph type="sldNum" sz="quarter" idx="12"/>
          </p:nvPr>
        </p:nvSpPr>
        <p:spPr/>
        <p:txBody>
          <a:bodyPr/>
          <a:lstStyle/>
          <a:p>
            <a:fld id="{A3E99840-BD34-3843-A3E4-58B50C68CEEC}" type="slidenum">
              <a:rPr lang="en-US" smtClean="0"/>
              <a:t>‹#›</a:t>
            </a:fld>
            <a:endParaRPr lang="en-US"/>
          </a:p>
        </p:txBody>
      </p:sp>
    </p:spTree>
    <p:extLst>
      <p:ext uri="{BB962C8B-B14F-4D97-AF65-F5344CB8AC3E}">
        <p14:creationId xmlns:p14="http://schemas.microsoft.com/office/powerpoint/2010/main" val="2531598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0CD28-B7CF-C4CE-E663-D8863DD9F423}"/>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1C3F032-5787-45F1-2851-885E875842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0447EE2-719E-5D83-C5D5-8BAAB3790A1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F5BCA50-D04C-8B63-3604-B7AEDC2155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C5B0457-F11A-E3F8-E22E-1A19C2FE176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C327A62-84AB-443D-28F1-C91A4B6CB824}"/>
              </a:ext>
            </a:extLst>
          </p:cNvPr>
          <p:cNvSpPr>
            <a:spLocks noGrp="1"/>
          </p:cNvSpPr>
          <p:nvPr>
            <p:ph type="dt" sz="half" idx="10"/>
          </p:nvPr>
        </p:nvSpPr>
        <p:spPr/>
        <p:txBody>
          <a:bodyPr/>
          <a:lstStyle/>
          <a:p>
            <a:fld id="{44C6C21A-9E9D-1E4C-B0B8-4D794A3A4BAE}" type="datetimeFigureOut">
              <a:rPr lang="en-US" smtClean="0"/>
              <a:t>2/2/24</a:t>
            </a:fld>
            <a:endParaRPr lang="en-US"/>
          </a:p>
        </p:txBody>
      </p:sp>
      <p:sp>
        <p:nvSpPr>
          <p:cNvPr id="8" name="Footer Placeholder 7">
            <a:extLst>
              <a:ext uri="{FF2B5EF4-FFF2-40B4-BE49-F238E27FC236}">
                <a16:creationId xmlns:a16="http://schemas.microsoft.com/office/drawing/2014/main" id="{B9A3E6B0-1BD4-FBC7-F157-D14540443F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3E92F3-CF21-D6FA-D38E-31D9CE5D33E7}"/>
              </a:ext>
            </a:extLst>
          </p:cNvPr>
          <p:cNvSpPr>
            <a:spLocks noGrp="1"/>
          </p:cNvSpPr>
          <p:nvPr>
            <p:ph type="sldNum" sz="quarter" idx="12"/>
          </p:nvPr>
        </p:nvSpPr>
        <p:spPr/>
        <p:txBody>
          <a:bodyPr/>
          <a:lstStyle/>
          <a:p>
            <a:fld id="{A3E99840-BD34-3843-A3E4-58B50C68CEEC}" type="slidenum">
              <a:rPr lang="en-US" smtClean="0"/>
              <a:t>‹#›</a:t>
            </a:fld>
            <a:endParaRPr lang="en-US"/>
          </a:p>
        </p:txBody>
      </p:sp>
    </p:spTree>
    <p:extLst>
      <p:ext uri="{BB962C8B-B14F-4D97-AF65-F5344CB8AC3E}">
        <p14:creationId xmlns:p14="http://schemas.microsoft.com/office/powerpoint/2010/main" val="2096707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F0D24-F3A1-ECE9-D448-96C3EE690040}"/>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BC9B1C7-63CF-E62D-6A88-654CD03B8372}"/>
              </a:ext>
            </a:extLst>
          </p:cNvPr>
          <p:cNvSpPr>
            <a:spLocks noGrp="1"/>
          </p:cNvSpPr>
          <p:nvPr>
            <p:ph type="dt" sz="half" idx="10"/>
          </p:nvPr>
        </p:nvSpPr>
        <p:spPr/>
        <p:txBody>
          <a:bodyPr/>
          <a:lstStyle/>
          <a:p>
            <a:fld id="{44C6C21A-9E9D-1E4C-B0B8-4D794A3A4BAE}" type="datetimeFigureOut">
              <a:rPr lang="en-US" smtClean="0"/>
              <a:t>2/2/24</a:t>
            </a:fld>
            <a:endParaRPr lang="en-US"/>
          </a:p>
        </p:txBody>
      </p:sp>
      <p:sp>
        <p:nvSpPr>
          <p:cNvPr id="4" name="Footer Placeholder 3">
            <a:extLst>
              <a:ext uri="{FF2B5EF4-FFF2-40B4-BE49-F238E27FC236}">
                <a16:creationId xmlns:a16="http://schemas.microsoft.com/office/drawing/2014/main" id="{3F32C746-CA57-D485-8F13-75705ADBE4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A1A329-8106-BF8A-4045-9C7F43D54DB3}"/>
              </a:ext>
            </a:extLst>
          </p:cNvPr>
          <p:cNvSpPr>
            <a:spLocks noGrp="1"/>
          </p:cNvSpPr>
          <p:nvPr>
            <p:ph type="sldNum" sz="quarter" idx="12"/>
          </p:nvPr>
        </p:nvSpPr>
        <p:spPr/>
        <p:txBody>
          <a:bodyPr/>
          <a:lstStyle/>
          <a:p>
            <a:fld id="{A3E99840-BD34-3843-A3E4-58B50C68CEEC}" type="slidenum">
              <a:rPr lang="en-US" smtClean="0"/>
              <a:t>‹#›</a:t>
            </a:fld>
            <a:endParaRPr lang="en-US"/>
          </a:p>
        </p:txBody>
      </p:sp>
    </p:spTree>
    <p:extLst>
      <p:ext uri="{BB962C8B-B14F-4D97-AF65-F5344CB8AC3E}">
        <p14:creationId xmlns:p14="http://schemas.microsoft.com/office/powerpoint/2010/main" val="3726420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1CD198-30CA-5408-976D-3CCBAF14E041}"/>
              </a:ext>
            </a:extLst>
          </p:cNvPr>
          <p:cNvSpPr>
            <a:spLocks noGrp="1"/>
          </p:cNvSpPr>
          <p:nvPr>
            <p:ph type="dt" sz="half" idx="10"/>
          </p:nvPr>
        </p:nvSpPr>
        <p:spPr/>
        <p:txBody>
          <a:bodyPr/>
          <a:lstStyle/>
          <a:p>
            <a:fld id="{44C6C21A-9E9D-1E4C-B0B8-4D794A3A4BAE}" type="datetimeFigureOut">
              <a:rPr lang="en-US" smtClean="0"/>
              <a:t>2/2/24</a:t>
            </a:fld>
            <a:endParaRPr lang="en-US"/>
          </a:p>
        </p:txBody>
      </p:sp>
      <p:sp>
        <p:nvSpPr>
          <p:cNvPr id="3" name="Footer Placeholder 2">
            <a:extLst>
              <a:ext uri="{FF2B5EF4-FFF2-40B4-BE49-F238E27FC236}">
                <a16:creationId xmlns:a16="http://schemas.microsoft.com/office/drawing/2014/main" id="{A6D91BBF-5F7E-A3E0-9B87-CF67B0B6532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0527F5-DCD3-658F-DAA1-2B9DA0B9036D}"/>
              </a:ext>
            </a:extLst>
          </p:cNvPr>
          <p:cNvSpPr>
            <a:spLocks noGrp="1"/>
          </p:cNvSpPr>
          <p:nvPr>
            <p:ph type="sldNum" sz="quarter" idx="12"/>
          </p:nvPr>
        </p:nvSpPr>
        <p:spPr/>
        <p:txBody>
          <a:bodyPr/>
          <a:lstStyle/>
          <a:p>
            <a:fld id="{A3E99840-BD34-3843-A3E4-58B50C68CEEC}" type="slidenum">
              <a:rPr lang="en-US" smtClean="0"/>
              <a:t>‹#›</a:t>
            </a:fld>
            <a:endParaRPr lang="en-US"/>
          </a:p>
        </p:txBody>
      </p:sp>
    </p:spTree>
    <p:extLst>
      <p:ext uri="{BB962C8B-B14F-4D97-AF65-F5344CB8AC3E}">
        <p14:creationId xmlns:p14="http://schemas.microsoft.com/office/powerpoint/2010/main" val="1188684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CE6BD-2285-3484-D3C7-5ED02FB2A6C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4D6EDCC-E3D0-32FB-2BBA-EF3E8EA833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9D441D78-5F9A-E01A-6570-7ABB4F8A7A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0A17142-46F9-F215-1C22-D84BB7BD8454}"/>
              </a:ext>
            </a:extLst>
          </p:cNvPr>
          <p:cNvSpPr>
            <a:spLocks noGrp="1"/>
          </p:cNvSpPr>
          <p:nvPr>
            <p:ph type="dt" sz="half" idx="10"/>
          </p:nvPr>
        </p:nvSpPr>
        <p:spPr/>
        <p:txBody>
          <a:bodyPr/>
          <a:lstStyle/>
          <a:p>
            <a:fld id="{44C6C21A-9E9D-1E4C-B0B8-4D794A3A4BAE}" type="datetimeFigureOut">
              <a:rPr lang="en-US" smtClean="0"/>
              <a:t>2/2/24</a:t>
            </a:fld>
            <a:endParaRPr lang="en-US"/>
          </a:p>
        </p:txBody>
      </p:sp>
      <p:sp>
        <p:nvSpPr>
          <p:cNvPr id="6" name="Footer Placeholder 5">
            <a:extLst>
              <a:ext uri="{FF2B5EF4-FFF2-40B4-BE49-F238E27FC236}">
                <a16:creationId xmlns:a16="http://schemas.microsoft.com/office/drawing/2014/main" id="{68E8F6E0-0988-5EB9-4F21-734197A538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3368DB-F622-6645-9FAC-703210EE9ACD}"/>
              </a:ext>
            </a:extLst>
          </p:cNvPr>
          <p:cNvSpPr>
            <a:spLocks noGrp="1"/>
          </p:cNvSpPr>
          <p:nvPr>
            <p:ph type="sldNum" sz="quarter" idx="12"/>
          </p:nvPr>
        </p:nvSpPr>
        <p:spPr/>
        <p:txBody>
          <a:bodyPr/>
          <a:lstStyle/>
          <a:p>
            <a:fld id="{A3E99840-BD34-3843-A3E4-58B50C68CEEC}" type="slidenum">
              <a:rPr lang="en-US" smtClean="0"/>
              <a:t>‹#›</a:t>
            </a:fld>
            <a:endParaRPr lang="en-US"/>
          </a:p>
        </p:txBody>
      </p:sp>
    </p:spTree>
    <p:extLst>
      <p:ext uri="{BB962C8B-B14F-4D97-AF65-F5344CB8AC3E}">
        <p14:creationId xmlns:p14="http://schemas.microsoft.com/office/powerpoint/2010/main" val="83183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7F473-BFAE-25CE-84F7-9C87101DEB8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6513DCD-F115-0AC7-CD79-13DEEB2269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944C59-DB99-3605-0502-79B26763D8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F68E5F4-F72A-C858-2248-7B2A470851F9}"/>
              </a:ext>
            </a:extLst>
          </p:cNvPr>
          <p:cNvSpPr>
            <a:spLocks noGrp="1"/>
          </p:cNvSpPr>
          <p:nvPr>
            <p:ph type="dt" sz="half" idx="10"/>
          </p:nvPr>
        </p:nvSpPr>
        <p:spPr/>
        <p:txBody>
          <a:bodyPr/>
          <a:lstStyle/>
          <a:p>
            <a:fld id="{44C6C21A-9E9D-1E4C-B0B8-4D794A3A4BAE}" type="datetimeFigureOut">
              <a:rPr lang="en-US" smtClean="0"/>
              <a:t>2/2/24</a:t>
            </a:fld>
            <a:endParaRPr lang="en-US"/>
          </a:p>
        </p:txBody>
      </p:sp>
      <p:sp>
        <p:nvSpPr>
          <p:cNvPr id="6" name="Footer Placeholder 5">
            <a:extLst>
              <a:ext uri="{FF2B5EF4-FFF2-40B4-BE49-F238E27FC236}">
                <a16:creationId xmlns:a16="http://schemas.microsoft.com/office/drawing/2014/main" id="{A3520ACC-D599-8202-9E78-5CDDC6D4BD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721387-F1A5-9A4D-3F9E-E9C483158CBF}"/>
              </a:ext>
            </a:extLst>
          </p:cNvPr>
          <p:cNvSpPr>
            <a:spLocks noGrp="1"/>
          </p:cNvSpPr>
          <p:nvPr>
            <p:ph type="sldNum" sz="quarter" idx="12"/>
          </p:nvPr>
        </p:nvSpPr>
        <p:spPr/>
        <p:txBody>
          <a:bodyPr/>
          <a:lstStyle/>
          <a:p>
            <a:fld id="{A3E99840-BD34-3843-A3E4-58B50C68CEEC}" type="slidenum">
              <a:rPr lang="en-US" smtClean="0"/>
              <a:t>‹#›</a:t>
            </a:fld>
            <a:endParaRPr lang="en-US"/>
          </a:p>
        </p:txBody>
      </p:sp>
    </p:spTree>
    <p:extLst>
      <p:ext uri="{BB962C8B-B14F-4D97-AF65-F5344CB8AC3E}">
        <p14:creationId xmlns:p14="http://schemas.microsoft.com/office/powerpoint/2010/main" val="3828414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35F03-6633-AE94-B449-FAA4E9A62A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27B2F12-CE02-9612-F6F4-B132749B4B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2AC2761-0C89-2F0F-02DB-76588441D2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C6C21A-9E9D-1E4C-B0B8-4D794A3A4BAE}" type="datetimeFigureOut">
              <a:rPr lang="en-US" smtClean="0"/>
              <a:t>2/2/24</a:t>
            </a:fld>
            <a:endParaRPr lang="en-US"/>
          </a:p>
        </p:txBody>
      </p:sp>
      <p:sp>
        <p:nvSpPr>
          <p:cNvPr id="5" name="Footer Placeholder 4">
            <a:extLst>
              <a:ext uri="{FF2B5EF4-FFF2-40B4-BE49-F238E27FC236}">
                <a16:creationId xmlns:a16="http://schemas.microsoft.com/office/drawing/2014/main" id="{A34830DE-1BF1-7F90-BCFE-C96D851B8F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17D62F-936C-F478-7E0E-ED9E492B02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E99840-BD34-3843-A3E4-58B50C68CEEC}" type="slidenum">
              <a:rPr lang="en-US" smtClean="0"/>
              <a:t>‹#›</a:t>
            </a:fld>
            <a:endParaRPr lang="en-US"/>
          </a:p>
        </p:txBody>
      </p:sp>
    </p:spTree>
    <p:extLst>
      <p:ext uri="{BB962C8B-B14F-4D97-AF65-F5344CB8AC3E}">
        <p14:creationId xmlns:p14="http://schemas.microsoft.com/office/powerpoint/2010/main" val="27681849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customXml" Target="../ink/ink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0.png"/><Relationship Id="rId4" Type="http://schemas.openxmlformats.org/officeDocument/2006/relationships/customXml" Target="../ink/ink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2" Type="http://schemas.openxmlformats.org/officeDocument/2006/relationships/hyperlink" Target="AA%20-%20Boy%20or%20Girl%20Meat%20Skeleton.mp4"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hyperlink" Target="AA%20-%20Its%20Not%20About%20The%20Nail.mp4"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8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ainting of two people&#10;&#10;Description automatically generated">
            <a:extLst>
              <a:ext uri="{FF2B5EF4-FFF2-40B4-BE49-F238E27FC236}">
                <a16:creationId xmlns:a16="http://schemas.microsoft.com/office/drawing/2014/main" id="{3649C38F-21F8-E61B-89C8-B522108A7151}"/>
              </a:ext>
            </a:extLst>
          </p:cNvPr>
          <p:cNvPicPr>
            <a:picLocks noChangeAspect="1"/>
          </p:cNvPicPr>
          <p:nvPr/>
        </p:nvPicPr>
        <p:blipFill>
          <a:blip r:embed="rId2">
            <a:alphaModFix amt="49000"/>
          </a:blip>
          <a:stretch>
            <a:fillRect/>
          </a:stretch>
        </p:blipFill>
        <p:spPr>
          <a:xfrm>
            <a:off x="0" y="0"/>
            <a:ext cx="12308484" cy="6858000"/>
          </a:xfrm>
          <a:prstGeom prst="rect">
            <a:avLst/>
          </a:prstGeom>
        </p:spPr>
      </p:pic>
      <p:sp>
        <p:nvSpPr>
          <p:cNvPr id="9" name="Title 8">
            <a:extLst>
              <a:ext uri="{FF2B5EF4-FFF2-40B4-BE49-F238E27FC236}">
                <a16:creationId xmlns:a16="http://schemas.microsoft.com/office/drawing/2014/main" id="{12400ED5-C36B-36CF-5D84-702E99074665}"/>
              </a:ext>
            </a:extLst>
          </p:cNvPr>
          <p:cNvSpPr>
            <a:spLocks noGrp="1"/>
          </p:cNvSpPr>
          <p:nvPr>
            <p:ph type="ctrTitle"/>
          </p:nvPr>
        </p:nvSpPr>
        <p:spPr>
          <a:xfrm>
            <a:off x="397329" y="1600200"/>
            <a:ext cx="11397342" cy="2387600"/>
          </a:xfrm>
        </p:spPr>
        <p:txBody>
          <a:bodyPr>
            <a:noAutofit/>
          </a:bodyPr>
          <a:lstStyle/>
          <a:p>
            <a:r>
              <a:rPr lang="en-US" dirty="0"/>
              <a:t>Theology of the Body</a:t>
            </a:r>
            <a:br>
              <a:rPr lang="en-US" dirty="0"/>
            </a:br>
            <a:r>
              <a:rPr lang="en-US" dirty="0"/>
              <a:t>A Catechesis on Human Love</a:t>
            </a:r>
          </a:p>
        </p:txBody>
      </p:sp>
      <p:sp>
        <p:nvSpPr>
          <p:cNvPr id="7" name="Subtitle 6">
            <a:extLst>
              <a:ext uri="{FF2B5EF4-FFF2-40B4-BE49-F238E27FC236}">
                <a16:creationId xmlns:a16="http://schemas.microsoft.com/office/drawing/2014/main" id="{264C702F-AD19-E086-72B1-1DBA7A7F6E24}"/>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4953829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8956B-91F9-AA32-72C3-B83D24E243C1}"/>
              </a:ext>
            </a:extLst>
          </p:cNvPr>
          <p:cNvSpPr>
            <a:spLocks noGrp="1"/>
          </p:cNvSpPr>
          <p:nvPr>
            <p:ph type="title"/>
          </p:nvPr>
        </p:nvSpPr>
        <p:spPr>
          <a:xfrm>
            <a:off x="245289" y="485775"/>
            <a:ext cx="4554138" cy="6000750"/>
          </a:xfrm>
          <a:noFill/>
        </p:spPr>
        <p:txBody>
          <a:bodyPr vert="horz" lIns="91440" tIns="45720" rIns="91440" bIns="45720" rtlCol="0" anchor="b">
            <a:normAutofit/>
          </a:bodyPr>
          <a:lstStyle/>
          <a:p>
            <a:r>
              <a:rPr lang="en-US" sz="2800" dirty="0">
                <a:solidFill>
                  <a:schemeClr val="bg1"/>
                </a:solidFill>
              </a:rPr>
              <a:t>Paul VI’s Prophetic Words: </a:t>
            </a:r>
            <a:br>
              <a:rPr lang="en-US" sz="2800" dirty="0">
                <a:solidFill>
                  <a:schemeClr val="bg1"/>
                </a:solidFill>
              </a:rPr>
            </a:br>
            <a:br>
              <a:rPr lang="en-US" sz="2800" dirty="0">
                <a:solidFill>
                  <a:schemeClr val="bg1"/>
                </a:solidFill>
              </a:rPr>
            </a:br>
            <a:r>
              <a:rPr lang="en-US" sz="2800" dirty="0">
                <a:solidFill>
                  <a:schemeClr val="bg1"/>
                </a:solidFill>
              </a:rPr>
              <a:t>Conjugal Infidelity</a:t>
            </a:r>
            <a:br>
              <a:rPr lang="en-US" sz="2800" dirty="0">
                <a:solidFill>
                  <a:schemeClr val="bg1"/>
                </a:solidFill>
              </a:rPr>
            </a:br>
            <a:br>
              <a:rPr lang="en-US" sz="2800" dirty="0">
                <a:solidFill>
                  <a:schemeClr val="bg1"/>
                </a:solidFill>
              </a:rPr>
            </a:br>
            <a:r>
              <a:rPr lang="en-US" sz="2800" dirty="0">
                <a:solidFill>
                  <a:schemeClr val="bg1"/>
                </a:solidFill>
              </a:rPr>
              <a:t>General lowering of morality</a:t>
            </a:r>
            <a:br>
              <a:rPr lang="en-US" sz="2800" dirty="0">
                <a:solidFill>
                  <a:schemeClr val="bg1"/>
                </a:solidFill>
              </a:rPr>
            </a:br>
            <a:br>
              <a:rPr lang="en-US" sz="2800" dirty="0">
                <a:solidFill>
                  <a:schemeClr val="bg1"/>
                </a:solidFill>
              </a:rPr>
            </a:br>
            <a:r>
              <a:rPr lang="en-US" sz="2800" dirty="0">
                <a:solidFill>
                  <a:schemeClr val="bg1"/>
                </a:solidFill>
              </a:rPr>
              <a:t>Loss of respect for women</a:t>
            </a:r>
            <a:br>
              <a:rPr lang="en-US" sz="2800" dirty="0">
                <a:solidFill>
                  <a:schemeClr val="bg1"/>
                </a:solidFill>
              </a:rPr>
            </a:br>
            <a:br>
              <a:rPr lang="en-US" sz="2800" dirty="0">
                <a:solidFill>
                  <a:schemeClr val="bg1"/>
                </a:solidFill>
              </a:rPr>
            </a:br>
            <a:r>
              <a:rPr lang="en-US" sz="2800" dirty="0">
                <a:solidFill>
                  <a:schemeClr val="bg1"/>
                </a:solidFill>
              </a:rPr>
              <a:t>Abuse of power</a:t>
            </a:r>
            <a:br>
              <a:rPr lang="en-US" sz="2800" dirty="0">
                <a:solidFill>
                  <a:schemeClr val="bg1"/>
                </a:solidFill>
              </a:rPr>
            </a:br>
            <a:br>
              <a:rPr lang="en-US" sz="2800" dirty="0">
                <a:solidFill>
                  <a:schemeClr val="bg1"/>
                </a:solidFill>
              </a:rPr>
            </a:br>
            <a:r>
              <a:rPr lang="en-US" sz="2800" dirty="0">
                <a:solidFill>
                  <a:schemeClr val="bg1"/>
                </a:solidFill>
              </a:rPr>
              <a:t>Disposition of unlimited dominion over one’s body</a:t>
            </a:r>
          </a:p>
        </p:txBody>
      </p:sp>
      <p:pic>
        <p:nvPicPr>
          <p:cNvPr id="9" name="Content Placeholder 8" descr="A person in a red coat&#10;&#10;Description automatically generated">
            <a:extLst>
              <a:ext uri="{FF2B5EF4-FFF2-40B4-BE49-F238E27FC236}">
                <a16:creationId xmlns:a16="http://schemas.microsoft.com/office/drawing/2014/main" id="{D7285034-7D2D-254F-7DC5-BE32A494AC39}"/>
              </a:ext>
            </a:extLst>
          </p:cNvPr>
          <p:cNvPicPr>
            <a:picLocks noGrp="1" noChangeAspect="1"/>
          </p:cNvPicPr>
          <p:nvPr>
            <p:ph idx="1"/>
          </p:nvPr>
        </p:nvPicPr>
        <p:blipFill rotWithShape="1">
          <a:blip r:embed="rId2"/>
          <a:srcRect l="3333" t="2089" r="643"/>
          <a:stretch/>
        </p:blipFill>
        <p:spPr>
          <a:xfrm>
            <a:off x="0" y="176463"/>
            <a:ext cx="12416589" cy="6646859"/>
          </a:xfrm>
          <a:prstGeom prst="rect">
            <a:avLst/>
          </a:prstGeom>
        </p:spPr>
      </p:pic>
    </p:spTree>
    <p:extLst>
      <p:ext uri="{BB962C8B-B14F-4D97-AF65-F5344CB8AC3E}">
        <p14:creationId xmlns:p14="http://schemas.microsoft.com/office/powerpoint/2010/main" val="4272109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2050D-F47E-8405-1ADE-2C20C3E4BA0B}"/>
              </a:ext>
            </a:extLst>
          </p:cNvPr>
          <p:cNvSpPr>
            <a:spLocks noGrp="1"/>
          </p:cNvSpPr>
          <p:nvPr>
            <p:ph type="title"/>
          </p:nvPr>
        </p:nvSpPr>
        <p:spPr>
          <a:xfrm>
            <a:off x="838200" y="448721"/>
            <a:ext cx="4707671" cy="1225650"/>
          </a:xfrm>
        </p:spPr>
        <p:txBody>
          <a:bodyPr anchor="b">
            <a:normAutofit/>
          </a:bodyPr>
          <a:lstStyle/>
          <a:p>
            <a:r>
              <a:rPr lang="en-US" sz="3800">
                <a:solidFill>
                  <a:schemeClr val="bg1"/>
                </a:solidFill>
              </a:rPr>
              <a:t>Pope Paul VI’s Prophetic Words: </a:t>
            </a:r>
          </a:p>
        </p:txBody>
      </p:sp>
      <p:sp>
        <p:nvSpPr>
          <p:cNvPr id="9" name="Content Placeholder 8">
            <a:extLst>
              <a:ext uri="{FF2B5EF4-FFF2-40B4-BE49-F238E27FC236}">
                <a16:creationId xmlns:a16="http://schemas.microsoft.com/office/drawing/2014/main" id="{B8F57310-BB28-C1E9-5634-EDCA6F5F2D90}"/>
              </a:ext>
            </a:extLst>
          </p:cNvPr>
          <p:cNvSpPr>
            <a:spLocks noGrp="1"/>
          </p:cNvSpPr>
          <p:nvPr>
            <p:ph idx="1"/>
          </p:nvPr>
        </p:nvSpPr>
        <p:spPr>
          <a:xfrm>
            <a:off x="897769" y="1909192"/>
            <a:ext cx="4586513" cy="3647710"/>
          </a:xfrm>
        </p:spPr>
        <p:txBody>
          <a:bodyPr>
            <a:noAutofit/>
          </a:bodyPr>
          <a:lstStyle/>
          <a:p>
            <a:r>
              <a:rPr lang="en-US" dirty="0">
                <a:solidFill>
                  <a:schemeClr val="bg1"/>
                </a:solidFill>
              </a:rPr>
              <a:t>Conjugal infidelity</a:t>
            </a:r>
          </a:p>
          <a:p>
            <a:r>
              <a:rPr lang="en-US" dirty="0">
                <a:solidFill>
                  <a:schemeClr val="bg1"/>
                </a:solidFill>
              </a:rPr>
              <a:t>General lowering of morality</a:t>
            </a:r>
          </a:p>
          <a:p>
            <a:r>
              <a:rPr lang="en-US" dirty="0">
                <a:solidFill>
                  <a:schemeClr val="bg1"/>
                </a:solidFill>
              </a:rPr>
              <a:t>Loss of respect for women </a:t>
            </a:r>
          </a:p>
          <a:p>
            <a:r>
              <a:rPr lang="en-US" dirty="0">
                <a:solidFill>
                  <a:schemeClr val="bg1"/>
                </a:solidFill>
              </a:rPr>
              <a:t>Abuse of power</a:t>
            </a:r>
          </a:p>
          <a:p>
            <a:r>
              <a:rPr lang="en-US" dirty="0">
                <a:solidFill>
                  <a:schemeClr val="bg1"/>
                </a:solidFill>
              </a:rPr>
              <a:t>Disposition of unlimited dominion over one’s body</a:t>
            </a:r>
          </a:p>
        </p:txBody>
      </p:sp>
      <p:pic>
        <p:nvPicPr>
          <p:cNvPr id="5" name="Content Placeholder 4" descr="A person in a white hat&#10;&#10;Description automatically generated">
            <a:extLst>
              <a:ext uri="{FF2B5EF4-FFF2-40B4-BE49-F238E27FC236}">
                <a16:creationId xmlns:a16="http://schemas.microsoft.com/office/drawing/2014/main" id="{70881547-04AE-153C-0AF5-F528885D43E1}"/>
              </a:ext>
            </a:extLst>
          </p:cNvPr>
          <p:cNvPicPr>
            <a:picLocks noChangeAspect="1"/>
          </p:cNvPicPr>
          <p:nvPr/>
        </p:nvPicPr>
        <p:blipFill rotWithShape="1">
          <a:blip r:embed="rId2"/>
          <a:srcRect l="149" t="2105" r="-1"/>
          <a:stretch/>
        </p:blipFill>
        <p:spPr>
          <a:xfrm>
            <a:off x="6525453" y="144378"/>
            <a:ext cx="5666547" cy="6713611"/>
          </a:xfrm>
          <a:prstGeom prst="rect">
            <a:avLst/>
          </a:prstGeom>
          <a:noFill/>
        </p:spPr>
      </p:pic>
    </p:spTree>
    <p:extLst>
      <p:ext uri="{BB962C8B-B14F-4D97-AF65-F5344CB8AC3E}">
        <p14:creationId xmlns:p14="http://schemas.microsoft.com/office/powerpoint/2010/main" val="28666921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D3F28DF-0C36-E843-E63D-47B8E33EC613}"/>
              </a:ext>
            </a:extLst>
          </p:cNvPr>
          <p:cNvPicPr>
            <a:picLocks noChangeAspect="1"/>
          </p:cNvPicPr>
          <p:nvPr/>
        </p:nvPicPr>
        <p:blipFill rotWithShape="1">
          <a:blip r:embed="rId2">
            <a:alphaModFix/>
          </a:blip>
          <a:srcRect b="3846"/>
          <a:stretch/>
        </p:blipFill>
        <p:spPr>
          <a:xfrm>
            <a:off x="0" y="81211"/>
            <a:ext cx="12192000" cy="6858002"/>
          </a:xfrm>
          <a:prstGeom prst="rect">
            <a:avLst/>
          </a:prstGeom>
        </p:spPr>
      </p:pic>
      <p:sp>
        <p:nvSpPr>
          <p:cNvPr id="2" name="Title 1">
            <a:extLst>
              <a:ext uri="{FF2B5EF4-FFF2-40B4-BE49-F238E27FC236}">
                <a16:creationId xmlns:a16="http://schemas.microsoft.com/office/drawing/2014/main" id="{A23098EC-AD1B-81CA-E466-6712084860AA}"/>
              </a:ext>
            </a:extLst>
          </p:cNvPr>
          <p:cNvSpPr>
            <a:spLocks noGrp="1"/>
          </p:cNvSpPr>
          <p:nvPr>
            <p:ph type="title"/>
          </p:nvPr>
        </p:nvSpPr>
        <p:spPr>
          <a:xfrm>
            <a:off x="552491" y="0"/>
            <a:ext cx="10506456" cy="914732"/>
          </a:xfrm>
        </p:spPr>
        <p:txBody>
          <a:bodyPr anchor="b">
            <a:normAutofit/>
          </a:bodyPr>
          <a:lstStyle/>
          <a:p>
            <a:pPr algn="ctr"/>
            <a:r>
              <a:rPr lang="en-US" sz="5000" dirty="0">
                <a:solidFill>
                  <a:schemeClr val="bg1"/>
                </a:solidFill>
              </a:rPr>
              <a:t>16</a:t>
            </a:r>
            <a:r>
              <a:rPr lang="en-US" sz="5000" baseline="30000" dirty="0">
                <a:solidFill>
                  <a:schemeClr val="bg1"/>
                </a:solidFill>
              </a:rPr>
              <a:t> </a:t>
            </a:r>
            <a:r>
              <a:rPr lang="en-US" sz="5000" dirty="0">
                <a:solidFill>
                  <a:schemeClr val="bg1"/>
                </a:solidFill>
              </a:rPr>
              <a:t>October 1978</a:t>
            </a:r>
          </a:p>
        </p:txBody>
      </p:sp>
    </p:spTree>
    <p:extLst>
      <p:ext uri="{BB962C8B-B14F-4D97-AF65-F5344CB8AC3E}">
        <p14:creationId xmlns:p14="http://schemas.microsoft.com/office/powerpoint/2010/main" val="40371044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7A79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0AF72-B366-D761-B562-7A0398E0BEAD}"/>
              </a:ext>
            </a:extLst>
          </p:cNvPr>
          <p:cNvSpPr>
            <a:spLocks noGrp="1"/>
          </p:cNvSpPr>
          <p:nvPr>
            <p:ph type="title"/>
          </p:nvPr>
        </p:nvSpPr>
        <p:spPr>
          <a:xfrm>
            <a:off x="6527800" y="448721"/>
            <a:ext cx="4713997" cy="1225650"/>
          </a:xfrm>
        </p:spPr>
        <p:txBody>
          <a:bodyPr anchor="b">
            <a:normAutofit/>
          </a:bodyPr>
          <a:lstStyle/>
          <a:p>
            <a:endParaRPr lang="en-US" sz="3800">
              <a:solidFill>
                <a:schemeClr val="bg1"/>
              </a:solidFill>
            </a:endParaRPr>
          </a:p>
        </p:txBody>
      </p:sp>
      <p:sp>
        <p:nvSpPr>
          <p:cNvPr id="9" name="Content Placeholder 8">
            <a:extLst>
              <a:ext uri="{FF2B5EF4-FFF2-40B4-BE49-F238E27FC236}">
                <a16:creationId xmlns:a16="http://schemas.microsoft.com/office/drawing/2014/main" id="{5BB85333-4A2F-3E7E-1185-56E9570AF9CD}"/>
              </a:ext>
            </a:extLst>
          </p:cNvPr>
          <p:cNvSpPr>
            <a:spLocks noGrp="1"/>
          </p:cNvSpPr>
          <p:nvPr>
            <p:ph idx="1"/>
          </p:nvPr>
        </p:nvSpPr>
        <p:spPr>
          <a:xfrm>
            <a:off x="6527800" y="1909192"/>
            <a:ext cx="4713997" cy="3647710"/>
          </a:xfrm>
        </p:spPr>
        <p:txBody>
          <a:bodyPr>
            <a:normAutofit/>
          </a:bodyPr>
          <a:lstStyle/>
          <a:p>
            <a:endParaRPr lang="en-US" sz="2000">
              <a:solidFill>
                <a:schemeClr val="bg1"/>
              </a:solidFill>
            </a:endParaRPr>
          </a:p>
        </p:txBody>
      </p:sp>
      <p:pic>
        <p:nvPicPr>
          <p:cNvPr id="5" name="Content Placeholder 4" descr="A person in a white robe and a white cap waving&#10;&#10;Description automatically generated">
            <a:extLst>
              <a:ext uri="{FF2B5EF4-FFF2-40B4-BE49-F238E27FC236}">
                <a16:creationId xmlns:a16="http://schemas.microsoft.com/office/drawing/2014/main" id="{72295A8E-190A-2A85-A0A2-4D5AD473A970}"/>
              </a:ext>
            </a:extLst>
          </p:cNvPr>
          <p:cNvPicPr>
            <a:picLocks noChangeAspect="1"/>
          </p:cNvPicPr>
          <p:nvPr/>
        </p:nvPicPr>
        <p:blipFill>
          <a:blip r:embed="rId2"/>
          <a:stretch>
            <a:fillRect/>
          </a:stretch>
        </p:blipFill>
        <p:spPr>
          <a:xfrm>
            <a:off x="1989221" y="-144378"/>
            <a:ext cx="8502316" cy="7052510"/>
          </a:xfrm>
          <a:prstGeom prst="rect">
            <a:avLst/>
          </a:prstGeom>
        </p:spPr>
      </p:pic>
    </p:spTree>
    <p:extLst>
      <p:ext uri="{BB962C8B-B14F-4D97-AF65-F5344CB8AC3E}">
        <p14:creationId xmlns:p14="http://schemas.microsoft.com/office/powerpoint/2010/main" val="41334353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68F82-0B6C-C4E6-E054-9A1723382193}"/>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1E1BE582-069D-7F0F-8CF5-9ED6F51541E1}"/>
              </a:ext>
            </a:extLst>
          </p:cNvPr>
          <p:cNvPicPr>
            <a:picLocks noGrp="1" noChangeAspect="1"/>
          </p:cNvPicPr>
          <p:nvPr>
            <p:ph idx="1"/>
          </p:nvPr>
        </p:nvPicPr>
        <p:blipFill>
          <a:blip r:embed="rId2"/>
          <a:stretch>
            <a:fillRect/>
          </a:stretch>
        </p:blipFill>
        <p:spPr>
          <a:xfrm>
            <a:off x="0" y="391325"/>
            <a:ext cx="5654637" cy="4351338"/>
          </a:xfrm>
        </p:spPr>
      </p:pic>
      <p:pic>
        <p:nvPicPr>
          <p:cNvPr id="7" name="Picture 6" descr="A person hugging another person&#10;&#10;Description automatically generated">
            <a:extLst>
              <a:ext uri="{FF2B5EF4-FFF2-40B4-BE49-F238E27FC236}">
                <a16:creationId xmlns:a16="http://schemas.microsoft.com/office/drawing/2014/main" id="{27B63502-6560-DFC5-4386-3657DD5F51AF}"/>
              </a:ext>
            </a:extLst>
          </p:cNvPr>
          <p:cNvPicPr>
            <a:picLocks noChangeAspect="1"/>
          </p:cNvPicPr>
          <p:nvPr/>
        </p:nvPicPr>
        <p:blipFill>
          <a:blip r:embed="rId3"/>
          <a:stretch>
            <a:fillRect/>
          </a:stretch>
        </p:blipFill>
        <p:spPr>
          <a:xfrm>
            <a:off x="5842667" y="391325"/>
            <a:ext cx="6349333" cy="4403738"/>
          </a:xfrm>
          <a:prstGeom prst="rect">
            <a:avLst/>
          </a:prstGeom>
        </p:spPr>
      </p:pic>
      <p:sp>
        <p:nvSpPr>
          <p:cNvPr id="8" name="TextBox 7">
            <a:extLst>
              <a:ext uri="{FF2B5EF4-FFF2-40B4-BE49-F238E27FC236}">
                <a16:creationId xmlns:a16="http://schemas.microsoft.com/office/drawing/2014/main" id="{26A5F440-51F8-D216-BBA0-4FEE45EAA344}"/>
              </a:ext>
            </a:extLst>
          </p:cNvPr>
          <p:cNvSpPr txBox="1"/>
          <p:nvPr/>
        </p:nvSpPr>
        <p:spPr>
          <a:xfrm>
            <a:off x="2113629" y="5758789"/>
            <a:ext cx="7458075" cy="707886"/>
          </a:xfrm>
          <a:prstGeom prst="rect">
            <a:avLst/>
          </a:prstGeom>
          <a:noFill/>
        </p:spPr>
        <p:txBody>
          <a:bodyPr wrap="square" rtlCol="0">
            <a:spAutoFit/>
          </a:bodyPr>
          <a:lstStyle/>
          <a:p>
            <a:pPr algn="ctr"/>
            <a:r>
              <a:rPr lang="en-US" sz="4000" dirty="0"/>
              <a:t>13 May 1981</a:t>
            </a:r>
          </a:p>
        </p:txBody>
      </p:sp>
    </p:spTree>
    <p:extLst>
      <p:ext uri="{BB962C8B-B14F-4D97-AF65-F5344CB8AC3E}">
        <p14:creationId xmlns:p14="http://schemas.microsoft.com/office/powerpoint/2010/main" val="7339356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old crown with blue and white stones&#10;&#10;Description automatically generated">
            <a:extLst>
              <a:ext uri="{FF2B5EF4-FFF2-40B4-BE49-F238E27FC236}">
                <a16:creationId xmlns:a16="http://schemas.microsoft.com/office/drawing/2014/main" id="{AA36CC96-3F8A-E9EA-C1AF-6792ABB48EF4}"/>
              </a:ext>
            </a:extLst>
          </p:cNvPr>
          <p:cNvPicPr>
            <a:picLocks noChangeAspect="1"/>
          </p:cNvPicPr>
          <p:nvPr/>
        </p:nvPicPr>
        <p:blipFill rotWithShape="1">
          <a:blip r:embed="rId2"/>
          <a:srcRect t="11585" r="-2" b="-2"/>
          <a:stretch/>
        </p:blipFill>
        <p:spPr>
          <a:xfrm>
            <a:off x="-1" y="-2"/>
            <a:ext cx="5410198" cy="6858002"/>
          </a:xfrm>
          <a:prstGeom prst="rect">
            <a:avLst/>
          </a:prstGeom>
        </p:spPr>
      </p:pic>
      <p:sp>
        <p:nvSpPr>
          <p:cNvPr id="2" name="Title 1">
            <a:extLst>
              <a:ext uri="{FF2B5EF4-FFF2-40B4-BE49-F238E27FC236}">
                <a16:creationId xmlns:a16="http://schemas.microsoft.com/office/drawing/2014/main" id="{45E5AAC2-66F8-5C5C-57AE-246097D35285}"/>
              </a:ext>
            </a:extLst>
          </p:cNvPr>
          <p:cNvSpPr>
            <a:spLocks noGrp="1"/>
          </p:cNvSpPr>
          <p:nvPr>
            <p:ph type="title"/>
          </p:nvPr>
        </p:nvSpPr>
        <p:spPr>
          <a:xfrm>
            <a:off x="6115317" y="405685"/>
            <a:ext cx="5464968" cy="1559301"/>
          </a:xfrm>
        </p:spPr>
        <p:txBody>
          <a:bodyPr>
            <a:normAutofit/>
          </a:bodyPr>
          <a:lstStyle/>
          <a:p>
            <a:endParaRPr lang="en-US" sz="4000"/>
          </a:p>
        </p:txBody>
      </p:sp>
      <p:sp>
        <p:nvSpPr>
          <p:cNvPr id="9" name="Content Placeholder 8">
            <a:extLst>
              <a:ext uri="{FF2B5EF4-FFF2-40B4-BE49-F238E27FC236}">
                <a16:creationId xmlns:a16="http://schemas.microsoft.com/office/drawing/2014/main" id="{93345E6A-11C0-F51B-D632-CD945BFA37C4}"/>
              </a:ext>
            </a:extLst>
          </p:cNvPr>
          <p:cNvSpPr>
            <a:spLocks noGrp="1"/>
          </p:cNvSpPr>
          <p:nvPr>
            <p:ph idx="1"/>
          </p:nvPr>
        </p:nvSpPr>
        <p:spPr>
          <a:xfrm>
            <a:off x="6115317" y="200025"/>
            <a:ext cx="5247340" cy="6252290"/>
          </a:xfrm>
        </p:spPr>
        <p:txBody>
          <a:bodyPr anchor="ctr">
            <a:noAutofit/>
          </a:bodyPr>
          <a:lstStyle/>
          <a:p>
            <a:pPr marL="0" indent="0">
              <a:buNone/>
            </a:pPr>
            <a:r>
              <a:rPr lang="en-US" sz="5400" dirty="0">
                <a:latin typeface="Apple Chancery" panose="03020702040506060504" pitchFamily="66" charset="-79"/>
                <a:cs typeface="Apple Chancery" panose="03020702040506060504" pitchFamily="66" charset="-79"/>
              </a:rPr>
              <a:t>”One hand pulled the trigger, </a:t>
            </a:r>
          </a:p>
          <a:p>
            <a:pPr marL="0" indent="0">
              <a:buNone/>
            </a:pPr>
            <a:r>
              <a:rPr lang="en-US" sz="5400" dirty="0">
                <a:latin typeface="Apple Chancery" panose="03020702040506060504" pitchFamily="66" charset="-79"/>
                <a:cs typeface="Apple Chancery" panose="03020702040506060504" pitchFamily="66" charset="-79"/>
              </a:rPr>
              <a:t>another guided the bullet” </a:t>
            </a:r>
          </a:p>
          <a:p>
            <a:pPr marL="0" indent="0">
              <a:buNone/>
            </a:pPr>
            <a:r>
              <a:rPr lang="en-US" sz="5400" dirty="0">
                <a:latin typeface="Apple Chancery" panose="03020702040506060504" pitchFamily="66" charset="-79"/>
                <a:cs typeface="Apple Chancery" panose="03020702040506060504" pitchFamily="66" charset="-79"/>
              </a:rPr>
              <a:t>		</a:t>
            </a:r>
            <a:r>
              <a:rPr lang="en-US" sz="4000" dirty="0">
                <a:latin typeface="Apple Chancery" panose="03020702040506060504" pitchFamily="66" charset="-79"/>
                <a:cs typeface="Apple Chancery" panose="03020702040506060504" pitchFamily="66" charset="-79"/>
              </a:rPr>
              <a:t>John Paul II </a:t>
            </a:r>
          </a:p>
        </p:txBody>
      </p:sp>
    </p:spTree>
    <p:extLst>
      <p:ext uri="{BB962C8B-B14F-4D97-AF65-F5344CB8AC3E}">
        <p14:creationId xmlns:p14="http://schemas.microsoft.com/office/powerpoint/2010/main" val="37392145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BA396-BE65-9B60-1B19-1E3B17A622AE}"/>
              </a:ext>
            </a:extLst>
          </p:cNvPr>
          <p:cNvSpPr>
            <a:spLocks noGrp="1"/>
          </p:cNvSpPr>
          <p:nvPr>
            <p:ph type="title"/>
          </p:nvPr>
        </p:nvSpPr>
        <p:spPr/>
        <p:txBody>
          <a:bodyPr/>
          <a:lstStyle/>
          <a:p>
            <a:r>
              <a:rPr lang="en-US" dirty="0"/>
              <a:t>During the first five years of his pontificate: </a:t>
            </a:r>
          </a:p>
        </p:txBody>
      </p:sp>
      <p:sp>
        <p:nvSpPr>
          <p:cNvPr id="3" name="Content Placeholder 2">
            <a:extLst>
              <a:ext uri="{FF2B5EF4-FFF2-40B4-BE49-F238E27FC236}">
                <a16:creationId xmlns:a16="http://schemas.microsoft.com/office/drawing/2014/main" id="{8492D423-8732-B25F-AFF8-ABA955D680AB}"/>
              </a:ext>
            </a:extLst>
          </p:cNvPr>
          <p:cNvSpPr>
            <a:spLocks noGrp="1"/>
          </p:cNvSpPr>
          <p:nvPr>
            <p:ph idx="1"/>
          </p:nvPr>
        </p:nvSpPr>
        <p:spPr/>
        <p:txBody>
          <a:bodyPr/>
          <a:lstStyle/>
          <a:p>
            <a:pPr marL="514350" indent="-514350">
              <a:buFont typeface="+mj-lt"/>
              <a:buAutoNum type="arabicPeriod"/>
            </a:pPr>
            <a:r>
              <a:rPr lang="en-US" dirty="0"/>
              <a:t>The Theology of the Body</a:t>
            </a:r>
          </a:p>
          <a:p>
            <a:pPr marL="514350" indent="-514350">
              <a:buFont typeface="+mj-lt"/>
              <a:buAutoNum type="arabicPeriod"/>
            </a:pPr>
            <a:r>
              <a:rPr lang="en-US" dirty="0"/>
              <a:t>Synod on the Family </a:t>
            </a:r>
          </a:p>
          <a:p>
            <a:pPr marL="514350" indent="-514350">
              <a:buFont typeface="+mj-lt"/>
              <a:buAutoNum type="arabicPeriod"/>
            </a:pPr>
            <a:r>
              <a:rPr lang="en-US" dirty="0"/>
              <a:t>Pontifical Council for the Family </a:t>
            </a:r>
          </a:p>
          <a:p>
            <a:pPr marL="514350" indent="-514350">
              <a:buFont typeface="+mj-lt"/>
              <a:buAutoNum type="arabicPeriod"/>
            </a:pPr>
            <a:r>
              <a:rPr lang="en-US" i="1" dirty="0" err="1"/>
              <a:t>Familiaris</a:t>
            </a:r>
            <a:r>
              <a:rPr lang="en-US" i="1" dirty="0"/>
              <a:t> </a:t>
            </a:r>
            <a:r>
              <a:rPr lang="en-US" i="1" dirty="0" err="1"/>
              <a:t>Consortio</a:t>
            </a:r>
            <a:r>
              <a:rPr lang="en-US" i="1" dirty="0"/>
              <a:t> </a:t>
            </a:r>
            <a:endParaRPr lang="en-US" dirty="0"/>
          </a:p>
          <a:p>
            <a:pPr marL="514350" indent="-514350">
              <a:buFont typeface="+mj-lt"/>
              <a:buAutoNum type="arabicPeriod"/>
            </a:pPr>
            <a:r>
              <a:rPr lang="en-US" dirty="0"/>
              <a:t>The Pontifical Institute for Studies on Marriage and the Family </a:t>
            </a:r>
          </a:p>
          <a:p>
            <a:pPr marL="514350" indent="-514350">
              <a:buFont typeface="+mj-lt"/>
              <a:buAutoNum type="arabicPeriod"/>
            </a:pPr>
            <a:r>
              <a:rPr lang="en-US" dirty="0"/>
              <a:t>Charter of the Rights of the Family </a:t>
            </a:r>
          </a:p>
          <a:p>
            <a:pPr marL="514350" indent="-514350">
              <a:buFont typeface="+mj-lt"/>
              <a:buAutoNum type="arabicPeriod"/>
            </a:pPr>
            <a:r>
              <a:rPr lang="en-US" dirty="0"/>
              <a:t>New ordering of marriage law in the 1983 Code of Canon Law </a:t>
            </a:r>
          </a:p>
        </p:txBody>
      </p:sp>
    </p:spTree>
    <p:extLst>
      <p:ext uri="{BB962C8B-B14F-4D97-AF65-F5344CB8AC3E}">
        <p14:creationId xmlns:p14="http://schemas.microsoft.com/office/powerpoint/2010/main" val="22443445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family sitting in a field of flowers&#10;&#10;Description automatically generated">
            <a:extLst>
              <a:ext uri="{FF2B5EF4-FFF2-40B4-BE49-F238E27FC236}">
                <a16:creationId xmlns:a16="http://schemas.microsoft.com/office/drawing/2014/main" id="{B9E4D041-7D5F-A349-FAA6-7FFE3A3BBAB2}"/>
              </a:ext>
            </a:extLst>
          </p:cNvPr>
          <p:cNvPicPr>
            <a:picLocks noGrp="1" noChangeAspect="1"/>
          </p:cNvPicPr>
          <p:nvPr>
            <p:ph idx="1"/>
          </p:nvPr>
        </p:nvPicPr>
        <p:blipFill rotWithShape="1">
          <a:blip r:embed="rId2"/>
          <a:srcRect b="20775"/>
          <a:stretch/>
        </p:blipFill>
        <p:spPr>
          <a:xfrm>
            <a:off x="-3047" y="10"/>
            <a:ext cx="12191999" cy="6857990"/>
          </a:xfrm>
          <a:prstGeom prst="rect">
            <a:avLst/>
          </a:prstGeom>
        </p:spPr>
      </p:pic>
      <p:sp>
        <p:nvSpPr>
          <p:cNvPr id="2" name="Title 1">
            <a:extLst>
              <a:ext uri="{FF2B5EF4-FFF2-40B4-BE49-F238E27FC236}">
                <a16:creationId xmlns:a16="http://schemas.microsoft.com/office/drawing/2014/main" id="{6D53F31A-A7CC-19F9-5A45-4C87ED2D44A7}"/>
              </a:ext>
            </a:extLst>
          </p:cNvPr>
          <p:cNvSpPr>
            <a:spLocks noGrp="1"/>
          </p:cNvSpPr>
          <p:nvPr>
            <p:ph type="title"/>
          </p:nvPr>
        </p:nvSpPr>
        <p:spPr>
          <a:xfrm>
            <a:off x="1525778" y="-2346"/>
            <a:ext cx="10672316" cy="831022"/>
          </a:xfrm>
        </p:spPr>
        <p:txBody>
          <a:bodyPr vert="horz" lIns="91440" tIns="45720" rIns="91440" bIns="45720" rtlCol="0" anchor="b">
            <a:normAutofit/>
          </a:bodyPr>
          <a:lstStyle/>
          <a:p>
            <a:r>
              <a:rPr lang="en-US" sz="5200" dirty="0">
                <a:solidFill>
                  <a:srgbClr val="FFFFFF"/>
                </a:solidFill>
              </a:rPr>
              <a:t>“Family, become what you are!” </a:t>
            </a:r>
          </a:p>
        </p:txBody>
      </p:sp>
    </p:spTree>
    <p:extLst>
      <p:ext uri="{BB962C8B-B14F-4D97-AF65-F5344CB8AC3E}">
        <p14:creationId xmlns:p14="http://schemas.microsoft.com/office/powerpoint/2010/main" val="7010333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6E511-89EC-CF62-2309-B0F44B9C74AB}"/>
              </a:ext>
            </a:extLst>
          </p:cNvPr>
          <p:cNvSpPr>
            <a:spLocks noGrp="1"/>
          </p:cNvSpPr>
          <p:nvPr>
            <p:ph type="title"/>
          </p:nvPr>
        </p:nvSpPr>
        <p:spPr/>
        <p:txBody>
          <a:bodyPr>
            <a:normAutofit/>
          </a:bodyPr>
          <a:lstStyle/>
          <a:p>
            <a:pPr algn="ctr"/>
            <a:r>
              <a:rPr lang="en-US" sz="6000" u="sng" dirty="0"/>
              <a:t>Laying the foundations </a:t>
            </a:r>
          </a:p>
        </p:txBody>
      </p:sp>
      <p:sp>
        <p:nvSpPr>
          <p:cNvPr id="3" name="Content Placeholder 2">
            <a:extLst>
              <a:ext uri="{FF2B5EF4-FFF2-40B4-BE49-F238E27FC236}">
                <a16:creationId xmlns:a16="http://schemas.microsoft.com/office/drawing/2014/main" id="{8F48692F-6E05-B643-D5AA-789C58A65B7A}"/>
              </a:ext>
            </a:extLst>
          </p:cNvPr>
          <p:cNvSpPr>
            <a:spLocks noGrp="1"/>
          </p:cNvSpPr>
          <p:nvPr>
            <p:ph idx="1"/>
          </p:nvPr>
        </p:nvSpPr>
        <p:spPr/>
        <p:txBody>
          <a:bodyPr>
            <a:normAutofit/>
          </a:bodyPr>
          <a:lstStyle/>
          <a:p>
            <a:pPr marL="514350" indent="-514350">
              <a:buAutoNum type="arabicPeriod"/>
            </a:pPr>
            <a:r>
              <a:rPr lang="en-US" sz="4400" dirty="0"/>
              <a:t>The Personalistic Norm </a:t>
            </a:r>
          </a:p>
          <a:p>
            <a:pPr marL="514350" indent="-514350">
              <a:buAutoNum type="arabicPeriod"/>
            </a:pPr>
            <a:endParaRPr lang="en-US" sz="4400" dirty="0"/>
          </a:p>
          <a:p>
            <a:pPr marL="514350" indent="-514350">
              <a:buAutoNum type="arabicPeriod"/>
            </a:pPr>
            <a:r>
              <a:rPr lang="en-US" sz="4400" dirty="0"/>
              <a:t>John Paul II’s use of phenomenology</a:t>
            </a:r>
          </a:p>
          <a:p>
            <a:pPr marL="514350" indent="-514350">
              <a:buAutoNum type="arabicPeriod"/>
            </a:pPr>
            <a:endParaRPr lang="en-US" sz="4400" dirty="0"/>
          </a:p>
          <a:p>
            <a:pPr marL="514350" indent="-514350">
              <a:buAutoNum type="arabicPeriod"/>
            </a:pPr>
            <a:r>
              <a:rPr lang="en-US" sz="4400" dirty="0"/>
              <a:t>Understanding contemporary man </a:t>
            </a:r>
          </a:p>
        </p:txBody>
      </p:sp>
    </p:spTree>
    <p:extLst>
      <p:ext uri="{BB962C8B-B14F-4D97-AF65-F5344CB8AC3E}">
        <p14:creationId xmlns:p14="http://schemas.microsoft.com/office/powerpoint/2010/main" val="5606926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B14F-2907-491D-8059-787704EF4C8B}"/>
              </a:ext>
            </a:extLst>
          </p:cNvPr>
          <p:cNvSpPr>
            <a:spLocks noGrp="1"/>
          </p:cNvSpPr>
          <p:nvPr>
            <p:ph type="title"/>
          </p:nvPr>
        </p:nvSpPr>
        <p:spPr/>
        <p:txBody>
          <a:bodyPr/>
          <a:lstStyle/>
          <a:p>
            <a:r>
              <a:rPr lang="en-US" u="sng" dirty="0">
                <a:latin typeface="+mn-lt"/>
              </a:rPr>
              <a:t>The Personalistic Norm</a:t>
            </a:r>
            <a:r>
              <a:rPr lang="en-US" dirty="0">
                <a:latin typeface="+mn-lt"/>
              </a:rPr>
              <a:t>: </a:t>
            </a:r>
          </a:p>
        </p:txBody>
      </p:sp>
      <p:sp>
        <p:nvSpPr>
          <p:cNvPr id="3" name="Content Placeholder 2">
            <a:extLst>
              <a:ext uri="{FF2B5EF4-FFF2-40B4-BE49-F238E27FC236}">
                <a16:creationId xmlns:a16="http://schemas.microsoft.com/office/drawing/2014/main" id="{836C771C-18C1-FB1E-6657-D07B74C2014B}"/>
              </a:ext>
            </a:extLst>
          </p:cNvPr>
          <p:cNvSpPr>
            <a:spLocks noGrp="1"/>
          </p:cNvSpPr>
          <p:nvPr>
            <p:ph idx="1"/>
          </p:nvPr>
        </p:nvSpPr>
        <p:spPr/>
        <p:txBody>
          <a:bodyPr>
            <a:normAutofit/>
          </a:bodyPr>
          <a:lstStyle/>
          <a:p>
            <a:pPr marL="0" indent="0">
              <a:buNone/>
            </a:pPr>
            <a:r>
              <a:rPr lang="en-US" sz="4000" dirty="0"/>
              <a:t>“The person is the kind of good which does not admit of use and cannot be treated as an object of use and as such the means to an end. In its positive form the personalistic norm confirms this: the person is a good towards which the only proper and adequate attitude is love.” </a:t>
            </a:r>
          </a:p>
          <a:p>
            <a:pPr marL="0" indent="0">
              <a:buNone/>
            </a:pPr>
            <a:r>
              <a:rPr lang="en-US" sz="4000" dirty="0"/>
              <a:t>					</a:t>
            </a:r>
            <a:r>
              <a:rPr lang="en-US" sz="3200" dirty="0"/>
              <a:t>  </a:t>
            </a:r>
            <a:r>
              <a:rPr lang="en-US" sz="3200" i="1" dirty="0"/>
              <a:t>Love and Responsibility, pg. 41</a:t>
            </a:r>
            <a:endParaRPr lang="en-US" sz="3200" dirty="0"/>
          </a:p>
        </p:txBody>
      </p:sp>
    </p:spTree>
    <p:extLst>
      <p:ext uri="{BB962C8B-B14F-4D97-AF65-F5344CB8AC3E}">
        <p14:creationId xmlns:p14="http://schemas.microsoft.com/office/powerpoint/2010/main" val="1049387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people sitting on the grass&#10;&#10;Description automatically generated">
            <a:extLst>
              <a:ext uri="{FF2B5EF4-FFF2-40B4-BE49-F238E27FC236}">
                <a16:creationId xmlns:a16="http://schemas.microsoft.com/office/drawing/2014/main" id="{5AEF4563-77E5-5916-4D30-D71D9064DE9E}"/>
              </a:ext>
            </a:extLst>
          </p:cNvPr>
          <p:cNvPicPr>
            <a:picLocks noGrp="1" noChangeAspect="1"/>
          </p:cNvPicPr>
          <p:nvPr>
            <p:ph idx="1"/>
          </p:nvPr>
        </p:nvPicPr>
        <p:blipFill rotWithShape="1">
          <a:blip r:embed="rId2"/>
          <a:srcRect l="7913" r="7182"/>
          <a:stretch/>
        </p:blipFill>
        <p:spPr>
          <a:xfrm>
            <a:off x="20" y="1282"/>
            <a:ext cx="12191980" cy="6856718"/>
          </a:xfrm>
          <a:prstGeom prst="rect">
            <a:avLst/>
          </a:prstGeom>
        </p:spPr>
      </p:pic>
    </p:spTree>
    <p:extLst>
      <p:ext uri="{BB962C8B-B14F-4D97-AF65-F5344CB8AC3E}">
        <p14:creationId xmlns:p14="http://schemas.microsoft.com/office/powerpoint/2010/main" val="36469879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F2384-8505-5237-929F-9677B27BB08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9AB1211-3ECF-1C31-1A48-32D890571B8F}"/>
              </a:ext>
            </a:extLst>
          </p:cNvPr>
          <p:cNvSpPr>
            <a:spLocks noGrp="1"/>
          </p:cNvSpPr>
          <p:nvPr>
            <p:ph idx="1"/>
          </p:nvPr>
        </p:nvSpPr>
        <p:spPr>
          <a:xfrm>
            <a:off x="371475" y="1825625"/>
            <a:ext cx="11430000" cy="4351338"/>
          </a:xfrm>
        </p:spPr>
        <p:txBody>
          <a:bodyPr>
            <a:normAutofit/>
          </a:bodyPr>
          <a:lstStyle/>
          <a:p>
            <a:br>
              <a:rPr lang="en-US" sz="3600" dirty="0"/>
            </a:br>
            <a:r>
              <a:rPr lang="en-US" sz="3800" dirty="0"/>
              <a:t>“An objective common good is the foundation of love.” </a:t>
            </a:r>
          </a:p>
          <a:p>
            <a:pPr marL="0" indent="0">
              <a:buNone/>
            </a:pPr>
            <a:r>
              <a:rPr lang="en-US" sz="3600" dirty="0"/>
              <a:t>						</a:t>
            </a:r>
            <a:r>
              <a:rPr lang="en-US" i="1" dirty="0"/>
              <a:t>Love and Responsibility, pg.38</a:t>
            </a:r>
          </a:p>
          <a:p>
            <a:endParaRPr lang="en-US" sz="3600" dirty="0"/>
          </a:p>
        </p:txBody>
      </p:sp>
    </p:spTree>
    <p:extLst>
      <p:ext uri="{BB962C8B-B14F-4D97-AF65-F5344CB8AC3E}">
        <p14:creationId xmlns:p14="http://schemas.microsoft.com/office/powerpoint/2010/main" val="1527862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AA4F8-FED7-1C6D-AD30-CF623B506E30}"/>
              </a:ext>
            </a:extLst>
          </p:cNvPr>
          <p:cNvSpPr>
            <a:spLocks noGrp="1"/>
          </p:cNvSpPr>
          <p:nvPr>
            <p:ph type="title"/>
          </p:nvPr>
        </p:nvSpPr>
        <p:spPr>
          <a:xfrm>
            <a:off x="400050" y="365125"/>
            <a:ext cx="10953750" cy="1325563"/>
          </a:xfrm>
        </p:spPr>
        <p:txBody>
          <a:bodyPr>
            <a:normAutofit/>
          </a:bodyPr>
          <a:lstStyle/>
          <a:p>
            <a:r>
              <a:rPr lang="en-US" sz="4800" u="sng" dirty="0">
                <a:latin typeface="+mn-lt"/>
              </a:rPr>
              <a:t>Utilitarianism</a:t>
            </a:r>
            <a:r>
              <a:rPr lang="en-US" sz="4800" dirty="0">
                <a:latin typeface="+mn-lt"/>
              </a:rPr>
              <a:t>: </a:t>
            </a:r>
          </a:p>
        </p:txBody>
      </p:sp>
      <p:sp>
        <p:nvSpPr>
          <p:cNvPr id="3" name="Content Placeholder 2">
            <a:extLst>
              <a:ext uri="{FF2B5EF4-FFF2-40B4-BE49-F238E27FC236}">
                <a16:creationId xmlns:a16="http://schemas.microsoft.com/office/drawing/2014/main" id="{F990BA15-DA84-F2A4-EC95-029494E03CA4}"/>
              </a:ext>
            </a:extLst>
          </p:cNvPr>
          <p:cNvSpPr>
            <a:spLocks noGrp="1"/>
          </p:cNvSpPr>
          <p:nvPr>
            <p:ph idx="1"/>
          </p:nvPr>
        </p:nvSpPr>
        <p:spPr>
          <a:xfrm>
            <a:off x="619125" y="1825625"/>
            <a:ext cx="10953750" cy="4667250"/>
          </a:xfrm>
        </p:spPr>
        <p:txBody>
          <a:bodyPr>
            <a:normAutofit/>
          </a:bodyPr>
          <a:lstStyle/>
          <a:p>
            <a:pPr marL="0" indent="0">
              <a:buNone/>
            </a:pPr>
            <a:r>
              <a:rPr lang="en-US" sz="4400" dirty="0"/>
              <a:t>“Utilitarianism puts the emphasis on the usefulness (or otherwise) of any and every human activity. The useful is whatever gives pleasure and excludes its opposite, for pleasure is the essential ingredient of human happiness.” </a:t>
            </a:r>
          </a:p>
          <a:p>
            <a:pPr marL="3657600" lvl="8" indent="0">
              <a:buNone/>
            </a:pPr>
            <a:r>
              <a:rPr lang="en-US" dirty="0"/>
              <a:t>	</a:t>
            </a:r>
            <a:r>
              <a:rPr lang="en-US" sz="3200" dirty="0"/>
              <a:t>	</a:t>
            </a:r>
            <a:r>
              <a:rPr lang="en-US" sz="3200" i="1" dirty="0"/>
              <a:t>Love and Responsibility, pg. 35</a:t>
            </a:r>
            <a:endParaRPr lang="en-US" sz="3200" dirty="0"/>
          </a:p>
        </p:txBody>
      </p:sp>
    </p:spTree>
    <p:extLst>
      <p:ext uri="{BB962C8B-B14F-4D97-AF65-F5344CB8AC3E}">
        <p14:creationId xmlns:p14="http://schemas.microsoft.com/office/powerpoint/2010/main" val="3731865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904F3-AB02-6FA0-3185-D773BF35A1EF}"/>
              </a:ext>
            </a:extLst>
          </p:cNvPr>
          <p:cNvSpPr>
            <a:spLocks noGrp="1"/>
          </p:cNvSpPr>
          <p:nvPr>
            <p:ph type="title"/>
          </p:nvPr>
        </p:nvSpPr>
        <p:spPr/>
        <p:txBody>
          <a:bodyPr>
            <a:normAutofit/>
          </a:bodyPr>
          <a:lstStyle/>
          <a:p>
            <a:pPr algn="ctr"/>
            <a:r>
              <a:rPr lang="en-US" sz="5000" dirty="0">
                <a:latin typeface="+mn-lt"/>
              </a:rPr>
              <a:t>Gaudium et Spes #24:3 </a:t>
            </a:r>
          </a:p>
        </p:txBody>
      </p:sp>
      <p:sp>
        <p:nvSpPr>
          <p:cNvPr id="3" name="Content Placeholder 2">
            <a:extLst>
              <a:ext uri="{FF2B5EF4-FFF2-40B4-BE49-F238E27FC236}">
                <a16:creationId xmlns:a16="http://schemas.microsoft.com/office/drawing/2014/main" id="{0F9589F2-A77E-3AB5-50C8-4ACB62E74A23}"/>
              </a:ext>
            </a:extLst>
          </p:cNvPr>
          <p:cNvSpPr>
            <a:spLocks noGrp="1"/>
          </p:cNvSpPr>
          <p:nvPr>
            <p:ph idx="1"/>
          </p:nvPr>
        </p:nvSpPr>
        <p:spPr>
          <a:xfrm>
            <a:off x="295275" y="2032000"/>
            <a:ext cx="11601450" cy="4351338"/>
          </a:xfrm>
        </p:spPr>
        <p:txBody>
          <a:bodyPr/>
          <a:lstStyle/>
          <a:p>
            <a:pPr marL="0" indent="0">
              <a:buNone/>
            </a:pPr>
            <a:r>
              <a:rPr lang="en-US" sz="4800" dirty="0"/>
              <a:t>“Man, who is the only creature on earth which God willed for itself, </a:t>
            </a:r>
          </a:p>
          <a:p>
            <a:pPr marL="0" indent="0">
              <a:buNone/>
            </a:pPr>
            <a:r>
              <a:rPr lang="en-US" sz="4800" dirty="0"/>
              <a:t>cannot fully find himself except through a sincere gift of himself.” </a:t>
            </a:r>
          </a:p>
          <a:p>
            <a:pPr marL="0" indent="0">
              <a:buNone/>
            </a:pPr>
            <a:r>
              <a:rPr lang="en-US" dirty="0"/>
              <a:t>						</a:t>
            </a:r>
          </a:p>
        </p:txBody>
      </p:sp>
    </p:spTree>
    <p:extLst>
      <p:ext uri="{BB962C8B-B14F-4D97-AF65-F5344CB8AC3E}">
        <p14:creationId xmlns:p14="http://schemas.microsoft.com/office/powerpoint/2010/main" val="10766603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B3970-D18F-18EE-CB5C-E207D46978D2}"/>
              </a:ext>
            </a:extLst>
          </p:cNvPr>
          <p:cNvSpPr>
            <a:spLocks noGrp="1"/>
          </p:cNvSpPr>
          <p:nvPr>
            <p:ph type="title"/>
          </p:nvPr>
        </p:nvSpPr>
        <p:spPr/>
        <p:txBody>
          <a:bodyPr/>
          <a:lstStyle/>
          <a:p>
            <a:pPr algn="ctr"/>
            <a:r>
              <a:rPr lang="en-US" dirty="0">
                <a:latin typeface="+mn-lt"/>
              </a:rPr>
              <a:t>The opposite of LOVE is USE</a:t>
            </a:r>
          </a:p>
        </p:txBody>
      </p:sp>
      <p:sp>
        <p:nvSpPr>
          <p:cNvPr id="3" name="Content Placeholder 2">
            <a:extLst>
              <a:ext uri="{FF2B5EF4-FFF2-40B4-BE49-F238E27FC236}">
                <a16:creationId xmlns:a16="http://schemas.microsoft.com/office/drawing/2014/main" id="{36B55EBD-780A-53E0-0F55-667C7C6FD807}"/>
              </a:ext>
            </a:extLst>
          </p:cNvPr>
          <p:cNvSpPr>
            <a:spLocks noGrp="1"/>
          </p:cNvSpPr>
          <p:nvPr>
            <p:ph idx="1"/>
          </p:nvPr>
        </p:nvSpPr>
        <p:spPr/>
        <p:txBody>
          <a:bodyPr>
            <a:noAutofit/>
          </a:bodyPr>
          <a:lstStyle/>
          <a:p>
            <a:pPr marL="0" indent="0">
              <a:buNone/>
            </a:pPr>
            <a:r>
              <a:rPr lang="en-US" sz="3600" dirty="0"/>
              <a:t>“</a:t>
            </a:r>
            <a:r>
              <a:rPr lang="en-US" sz="3600" i="1" dirty="0"/>
              <a:t>Utilitarianism </a:t>
            </a:r>
            <a:r>
              <a:rPr lang="en-US" sz="3600" dirty="0"/>
              <a:t>is a civilization of production and of use, a civilization of “things” and not of “persons,” a civilization in which persons are used in the same way as things are used. In the context of a civilization of use, woman can become an object for man, children a hindrance to parents, the family an institution obstructing the freedom of its members.” </a:t>
            </a:r>
          </a:p>
          <a:p>
            <a:pPr marL="0" indent="0">
              <a:buNone/>
            </a:pPr>
            <a:r>
              <a:rPr lang="en-US" sz="3600" dirty="0"/>
              <a:t>						</a:t>
            </a:r>
            <a:r>
              <a:rPr lang="en-US" sz="3200" i="1" dirty="0"/>
              <a:t>Letter to Families, #13</a:t>
            </a:r>
            <a:endParaRPr lang="en-US" sz="3200" dirty="0"/>
          </a:p>
        </p:txBody>
      </p:sp>
    </p:spTree>
    <p:extLst>
      <p:ext uri="{BB962C8B-B14F-4D97-AF65-F5344CB8AC3E}">
        <p14:creationId xmlns:p14="http://schemas.microsoft.com/office/powerpoint/2010/main" val="14177748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9705D-CC48-6081-703C-C4187685F248}"/>
              </a:ext>
            </a:extLst>
          </p:cNvPr>
          <p:cNvSpPr>
            <a:spLocks noGrp="1"/>
          </p:cNvSpPr>
          <p:nvPr>
            <p:ph type="title"/>
          </p:nvPr>
        </p:nvSpPr>
        <p:spPr/>
        <p:txBody>
          <a:bodyPr/>
          <a:lstStyle/>
          <a:p>
            <a:pPr algn="ctr"/>
            <a:r>
              <a:rPr lang="en-US" dirty="0">
                <a:latin typeface="+mn-lt"/>
              </a:rPr>
              <a:t>John Paul II’s use of Phenomenology</a:t>
            </a:r>
          </a:p>
        </p:txBody>
      </p:sp>
      <p:sp>
        <p:nvSpPr>
          <p:cNvPr id="3" name="Content Placeholder 2">
            <a:extLst>
              <a:ext uri="{FF2B5EF4-FFF2-40B4-BE49-F238E27FC236}">
                <a16:creationId xmlns:a16="http://schemas.microsoft.com/office/drawing/2014/main" id="{915687E5-9333-9346-D81A-93C679722C18}"/>
              </a:ext>
            </a:extLst>
          </p:cNvPr>
          <p:cNvSpPr>
            <a:spLocks noGrp="1"/>
          </p:cNvSpPr>
          <p:nvPr>
            <p:ph idx="1"/>
          </p:nvPr>
        </p:nvSpPr>
        <p:spPr>
          <a:xfrm>
            <a:off x="838200" y="1690688"/>
            <a:ext cx="10515600" cy="4641849"/>
          </a:xfrm>
        </p:spPr>
        <p:txBody>
          <a:bodyPr>
            <a:normAutofit fontScale="92500" lnSpcReduction="10000"/>
          </a:bodyPr>
          <a:lstStyle/>
          <a:p>
            <a:endParaRPr lang="en-AU" sz="1800" dirty="0">
              <a:effectLst/>
              <a:latin typeface="Calibri" panose="020F0502020204030204" pitchFamily="34" charset="0"/>
              <a:ea typeface="Calibri" panose="020F0502020204030204" pitchFamily="34" charset="0"/>
            </a:endParaRPr>
          </a:p>
          <a:p>
            <a:pPr marL="0" indent="0">
              <a:buNone/>
            </a:pPr>
            <a:endParaRPr lang="en-AU" sz="1800" dirty="0">
              <a:latin typeface="Calibri" panose="020F0502020204030204" pitchFamily="34" charset="0"/>
              <a:ea typeface="Calibri" panose="020F0502020204030204" pitchFamily="34" charset="0"/>
            </a:endParaRPr>
          </a:p>
          <a:p>
            <a:pPr marL="0" indent="0">
              <a:buNone/>
            </a:pPr>
            <a:r>
              <a:rPr lang="en-AU" sz="3200" dirty="0">
                <a:effectLst/>
                <a:latin typeface="Calibri" panose="020F0502020204030204" pitchFamily="34" charset="0"/>
                <a:ea typeface="Calibri" panose="020F0502020204030204" pitchFamily="34" charset="0"/>
              </a:rPr>
              <a:t>Phenomenology:</a:t>
            </a:r>
          </a:p>
          <a:p>
            <a:r>
              <a:rPr lang="en-AU" sz="3200" dirty="0">
                <a:effectLst/>
                <a:latin typeface="Calibri" panose="020F0502020204030204" pitchFamily="34" charset="0"/>
                <a:ea typeface="Calibri" panose="020F0502020204030204" pitchFamily="34" charset="0"/>
              </a:rPr>
              <a:t> A philosophical  approach that focuses on the study of human experience in order to arrive at knowledge. </a:t>
            </a:r>
          </a:p>
          <a:p>
            <a:endParaRPr lang="en-AU" sz="3200" dirty="0">
              <a:latin typeface="Calibri" panose="020F0502020204030204" pitchFamily="34" charset="0"/>
            </a:endParaRPr>
          </a:p>
          <a:p>
            <a:endParaRPr lang="en-AU" sz="3200" dirty="0">
              <a:latin typeface="Calibri" panose="020F0502020204030204" pitchFamily="34" charset="0"/>
            </a:endParaRPr>
          </a:p>
          <a:p>
            <a:pPr marL="0" indent="0">
              <a:buNone/>
            </a:pPr>
            <a:r>
              <a:rPr lang="en-AU" sz="3200" dirty="0">
                <a:latin typeface="Calibri" panose="020F0502020204030204" pitchFamily="34" charset="0"/>
              </a:rPr>
              <a:t>For John Paul II: </a:t>
            </a:r>
          </a:p>
          <a:p>
            <a:r>
              <a:rPr lang="en-AU" sz="3200" dirty="0">
                <a:latin typeface="Calibri" panose="020F0502020204030204" pitchFamily="34" charset="0"/>
              </a:rPr>
              <a:t>It is essential to find subjective confirmation of objective truths. We find this by means of experience. </a:t>
            </a:r>
          </a:p>
        </p:txBody>
      </p:sp>
    </p:spTree>
    <p:extLst>
      <p:ext uri="{BB962C8B-B14F-4D97-AF65-F5344CB8AC3E}">
        <p14:creationId xmlns:p14="http://schemas.microsoft.com/office/powerpoint/2010/main" val="1565191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C38ED-BE7E-8FF3-8212-1FEF2E3620E6}"/>
              </a:ext>
            </a:extLst>
          </p:cNvPr>
          <p:cNvSpPr>
            <a:spLocks noGrp="1"/>
          </p:cNvSpPr>
          <p:nvPr>
            <p:ph type="title"/>
          </p:nvPr>
        </p:nvSpPr>
        <p:spPr/>
        <p:txBody>
          <a:bodyPr/>
          <a:lstStyle/>
          <a:p>
            <a:endParaRPr lang="en-US"/>
          </a:p>
        </p:txBody>
      </p:sp>
      <p:pic>
        <p:nvPicPr>
          <p:cNvPr id="5" name="Content Placeholder 4" descr="A drawing of a balance scale&#10;&#10;Description automatically generated">
            <a:extLst>
              <a:ext uri="{FF2B5EF4-FFF2-40B4-BE49-F238E27FC236}">
                <a16:creationId xmlns:a16="http://schemas.microsoft.com/office/drawing/2014/main" id="{4A98C5E0-BAB3-72EA-7C3E-F1D6531F7803}"/>
              </a:ext>
            </a:extLst>
          </p:cNvPr>
          <p:cNvPicPr>
            <a:picLocks noGrp="1" noChangeAspect="1"/>
          </p:cNvPicPr>
          <p:nvPr>
            <p:ph idx="1"/>
          </p:nvPr>
        </p:nvPicPr>
        <p:blipFill>
          <a:blip r:embed="rId2"/>
          <a:stretch>
            <a:fillRect/>
          </a:stretch>
        </p:blipFill>
        <p:spPr>
          <a:xfrm>
            <a:off x="1986781" y="-826300"/>
            <a:ext cx="7934055" cy="7913010"/>
          </a:xfrm>
        </p:spPr>
      </p:pic>
      <p:sp>
        <p:nvSpPr>
          <p:cNvPr id="6" name="TextBox 5">
            <a:extLst>
              <a:ext uri="{FF2B5EF4-FFF2-40B4-BE49-F238E27FC236}">
                <a16:creationId xmlns:a16="http://schemas.microsoft.com/office/drawing/2014/main" id="{A87BD248-3CA6-A321-43D4-18AB29AC4521}"/>
              </a:ext>
            </a:extLst>
          </p:cNvPr>
          <p:cNvSpPr txBox="1"/>
          <p:nvPr/>
        </p:nvSpPr>
        <p:spPr>
          <a:xfrm>
            <a:off x="2748394" y="4373286"/>
            <a:ext cx="1877502" cy="369332"/>
          </a:xfrm>
          <a:prstGeom prst="rect">
            <a:avLst/>
          </a:prstGeom>
          <a:noFill/>
        </p:spPr>
        <p:txBody>
          <a:bodyPr wrap="none" rtlCol="0">
            <a:spAutoFit/>
          </a:bodyPr>
          <a:lstStyle/>
          <a:p>
            <a:r>
              <a:rPr lang="en-US" dirty="0"/>
              <a:t>OBJECTIVE TRUTH</a:t>
            </a:r>
          </a:p>
        </p:txBody>
      </p:sp>
      <p:sp>
        <p:nvSpPr>
          <p:cNvPr id="7" name="TextBox 6">
            <a:extLst>
              <a:ext uri="{FF2B5EF4-FFF2-40B4-BE49-F238E27FC236}">
                <a16:creationId xmlns:a16="http://schemas.microsoft.com/office/drawing/2014/main" id="{0D97BCA6-F286-5859-7954-04D835A21B45}"/>
              </a:ext>
            </a:extLst>
          </p:cNvPr>
          <p:cNvSpPr txBox="1"/>
          <p:nvPr/>
        </p:nvSpPr>
        <p:spPr>
          <a:xfrm>
            <a:off x="7387707" y="4383483"/>
            <a:ext cx="2533129" cy="369332"/>
          </a:xfrm>
          <a:prstGeom prst="rect">
            <a:avLst/>
          </a:prstGeom>
          <a:noFill/>
        </p:spPr>
        <p:txBody>
          <a:bodyPr wrap="none" rtlCol="0">
            <a:spAutoFit/>
          </a:bodyPr>
          <a:lstStyle/>
          <a:p>
            <a:r>
              <a:rPr lang="en-US" dirty="0"/>
              <a:t>SUBJECTIVE EXPERIENCE </a:t>
            </a:r>
          </a:p>
        </p:txBody>
      </p:sp>
    </p:spTree>
    <p:extLst>
      <p:ext uri="{BB962C8B-B14F-4D97-AF65-F5344CB8AC3E}">
        <p14:creationId xmlns:p14="http://schemas.microsoft.com/office/powerpoint/2010/main" val="33501029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A3768-41B7-1A95-8712-55073ABD4C6A}"/>
              </a:ext>
            </a:extLst>
          </p:cNvPr>
          <p:cNvSpPr>
            <a:spLocks noGrp="1"/>
          </p:cNvSpPr>
          <p:nvPr>
            <p:ph type="title"/>
          </p:nvPr>
        </p:nvSpPr>
        <p:spPr/>
        <p:txBody>
          <a:bodyPr/>
          <a:lstStyle/>
          <a:p>
            <a:pPr algn="ctr"/>
            <a:r>
              <a:rPr lang="en-US" dirty="0">
                <a:latin typeface="+mn-lt"/>
              </a:rPr>
              <a:t>Understanding Contemporary Man </a:t>
            </a:r>
          </a:p>
        </p:txBody>
      </p:sp>
      <p:sp>
        <p:nvSpPr>
          <p:cNvPr id="3" name="Content Placeholder 2">
            <a:extLst>
              <a:ext uri="{FF2B5EF4-FFF2-40B4-BE49-F238E27FC236}">
                <a16:creationId xmlns:a16="http://schemas.microsoft.com/office/drawing/2014/main" id="{B9F35809-434E-0434-EB9F-4AF9902FE256}"/>
              </a:ext>
            </a:extLst>
          </p:cNvPr>
          <p:cNvSpPr>
            <a:spLocks noGrp="1"/>
          </p:cNvSpPr>
          <p:nvPr>
            <p:ph idx="1"/>
          </p:nvPr>
        </p:nvSpPr>
        <p:spPr>
          <a:xfrm>
            <a:off x="838200" y="1518444"/>
            <a:ext cx="10515600" cy="4351338"/>
          </a:xfrm>
        </p:spPr>
        <p:txBody>
          <a:bodyPr>
            <a:normAutofit/>
          </a:bodyPr>
          <a:lstStyle/>
          <a:p>
            <a:pPr marL="0" indent="0" algn="ctr">
              <a:buNone/>
            </a:pPr>
            <a:r>
              <a:rPr lang="en-US" sz="4000" dirty="0"/>
              <a:t>The motto of modern rationalism: </a:t>
            </a:r>
          </a:p>
          <a:p>
            <a:pPr marL="0" indent="0">
              <a:buNone/>
            </a:pPr>
            <a:r>
              <a:rPr lang="en-US" sz="4000" dirty="0"/>
              <a:t>	</a:t>
            </a:r>
          </a:p>
        </p:txBody>
      </p:sp>
      <p:pic>
        <p:nvPicPr>
          <p:cNvPr id="5" name="Picture 4" descr="A person with long hair and a white collar&#10;&#10;Description automatically generated">
            <a:extLst>
              <a:ext uri="{FF2B5EF4-FFF2-40B4-BE49-F238E27FC236}">
                <a16:creationId xmlns:a16="http://schemas.microsoft.com/office/drawing/2014/main" id="{069FDFD8-2337-DD34-C7EC-C80D3DD26CEA}"/>
              </a:ext>
            </a:extLst>
          </p:cNvPr>
          <p:cNvPicPr>
            <a:picLocks noChangeAspect="1"/>
          </p:cNvPicPr>
          <p:nvPr/>
        </p:nvPicPr>
        <p:blipFill>
          <a:blip r:embed="rId2"/>
          <a:stretch>
            <a:fillRect/>
          </a:stretch>
        </p:blipFill>
        <p:spPr>
          <a:xfrm>
            <a:off x="2168493" y="2344737"/>
            <a:ext cx="7855013" cy="4351338"/>
          </a:xfrm>
          <a:prstGeom prst="rect">
            <a:avLst/>
          </a:prstGeom>
        </p:spPr>
      </p:pic>
    </p:spTree>
    <p:extLst>
      <p:ext uri="{BB962C8B-B14F-4D97-AF65-F5344CB8AC3E}">
        <p14:creationId xmlns:p14="http://schemas.microsoft.com/office/powerpoint/2010/main" val="35877267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561937-F350-4246-B11F-BBDBF711BC4C}"/>
              </a:ext>
            </a:extLst>
          </p:cNvPr>
          <p:cNvSpPr>
            <a:spLocks noGrp="1"/>
          </p:cNvSpPr>
          <p:nvPr>
            <p:ph idx="1"/>
          </p:nvPr>
        </p:nvSpPr>
        <p:spPr>
          <a:xfrm>
            <a:off x="838200" y="489285"/>
            <a:ext cx="5257800" cy="6136104"/>
          </a:xfrm>
          <a:ln>
            <a:solidFill>
              <a:schemeClr val="accent1">
                <a:shade val="15000"/>
              </a:schemeClr>
            </a:solidFill>
          </a:ln>
        </p:spPr>
        <p:txBody>
          <a:bodyPr>
            <a:normAutofit/>
          </a:bodyPr>
          <a:lstStyle/>
          <a:p>
            <a:pPr marL="0" indent="0" algn="ctr">
              <a:buNone/>
            </a:pPr>
            <a:r>
              <a:rPr lang="en-US" b="1" dirty="0"/>
              <a:t>Philosophy of Existence:	</a:t>
            </a:r>
          </a:p>
          <a:p>
            <a:r>
              <a:rPr lang="en-US" dirty="0"/>
              <a:t>Existence determines thought </a:t>
            </a:r>
          </a:p>
          <a:p>
            <a:pPr marL="0" indent="0">
              <a:buNone/>
            </a:pPr>
            <a:r>
              <a:rPr lang="en-US" dirty="0"/>
              <a:t>   (St Thomas Aquinas) 	</a:t>
            </a:r>
          </a:p>
          <a:p>
            <a:pPr marL="0" indent="0">
              <a:buNone/>
            </a:pPr>
            <a:endParaRPr lang="en-US" dirty="0"/>
          </a:p>
          <a:p>
            <a:r>
              <a:rPr lang="en-US" dirty="0"/>
              <a:t>God the Creator is at the </a:t>
            </a:r>
            <a:r>
              <a:rPr lang="en-US" dirty="0" err="1"/>
              <a:t>centre</a:t>
            </a:r>
            <a:r>
              <a:rPr lang="en-US" dirty="0"/>
              <a:t> of reality (philosophy of existence)</a:t>
            </a:r>
          </a:p>
          <a:p>
            <a:pPr marL="0" indent="0">
              <a:buNone/>
            </a:pPr>
            <a:endParaRPr lang="en-US" dirty="0"/>
          </a:p>
          <a:p>
            <a:r>
              <a:rPr lang="en-US" dirty="0"/>
              <a:t>Creation is given, we receive and discover it (resulting in awe and respect)</a:t>
            </a:r>
          </a:p>
          <a:p>
            <a:pPr marL="0" indent="0">
              <a:buNone/>
            </a:pPr>
            <a:endParaRPr lang="en-US" dirty="0"/>
          </a:p>
          <a:p>
            <a:r>
              <a:rPr lang="en-US" dirty="0"/>
              <a:t>Self-</a:t>
            </a:r>
            <a:r>
              <a:rPr lang="en-US" dirty="0" err="1"/>
              <a:t>realisation</a:t>
            </a:r>
            <a:r>
              <a:rPr lang="en-US" dirty="0"/>
              <a:t> </a:t>
            </a:r>
          </a:p>
          <a:p>
            <a:pPr marL="0" indent="0">
              <a:buNone/>
            </a:pPr>
            <a:endParaRPr lang="en-US" dirty="0"/>
          </a:p>
        </p:txBody>
      </p:sp>
      <p:sp>
        <p:nvSpPr>
          <p:cNvPr id="4" name="Content Placeholder 2">
            <a:extLst>
              <a:ext uri="{FF2B5EF4-FFF2-40B4-BE49-F238E27FC236}">
                <a16:creationId xmlns:a16="http://schemas.microsoft.com/office/drawing/2014/main" id="{309C5E97-8C62-CB4E-48C7-BCC3EA7E479B}"/>
              </a:ext>
            </a:extLst>
          </p:cNvPr>
          <p:cNvSpPr txBox="1">
            <a:spLocks/>
          </p:cNvSpPr>
          <p:nvPr/>
        </p:nvSpPr>
        <p:spPr>
          <a:xfrm>
            <a:off x="6096000" y="489285"/>
            <a:ext cx="5257800" cy="6136103"/>
          </a:xfrm>
          <a:prstGeom prst="rect">
            <a:avLst/>
          </a:prstGeom>
          <a:ln>
            <a:solidFill>
              <a:schemeClr val="accent1">
                <a:shade val="15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t>Philosophy of Consciousness: </a:t>
            </a:r>
          </a:p>
          <a:p>
            <a:r>
              <a:rPr lang="en-US" dirty="0"/>
              <a:t>Thought determines existence (Rene Descartes)</a:t>
            </a:r>
          </a:p>
          <a:p>
            <a:pPr marL="0" indent="0">
              <a:buNone/>
            </a:pPr>
            <a:endParaRPr lang="en-US" dirty="0"/>
          </a:p>
          <a:p>
            <a:r>
              <a:rPr lang="en-US" dirty="0"/>
              <a:t> Man is at the </a:t>
            </a:r>
            <a:r>
              <a:rPr lang="en-US" dirty="0" err="1"/>
              <a:t>centre</a:t>
            </a:r>
            <a:r>
              <a:rPr lang="en-US" dirty="0"/>
              <a:t> of reality (anthropocentric shift in philosophy)</a:t>
            </a:r>
          </a:p>
          <a:p>
            <a:pPr marL="0" indent="0">
              <a:buNone/>
            </a:pPr>
            <a:endParaRPr lang="en-US" dirty="0"/>
          </a:p>
          <a:p>
            <a:r>
              <a:rPr lang="en-US" dirty="0"/>
              <a:t>Creation is what man ascribes to it (tends towards control and domination)</a:t>
            </a:r>
          </a:p>
          <a:p>
            <a:pPr marL="0" indent="0">
              <a:buNone/>
            </a:pPr>
            <a:endParaRPr lang="en-US" dirty="0"/>
          </a:p>
          <a:p>
            <a:r>
              <a:rPr lang="en-US" dirty="0"/>
              <a:t>Self-creation </a:t>
            </a:r>
          </a:p>
          <a:p>
            <a:endParaRPr lang="en-US" dirty="0"/>
          </a:p>
        </p:txBody>
      </p:sp>
    </p:spTree>
    <p:extLst>
      <p:ext uri="{BB962C8B-B14F-4D97-AF65-F5344CB8AC3E}">
        <p14:creationId xmlns:p14="http://schemas.microsoft.com/office/powerpoint/2010/main" val="15571812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tick figure with arms out&#10;&#10;Description automatically generated">
            <a:extLst>
              <a:ext uri="{FF2B5EF4-FFF2-40B4-BE49-F238E27FC236}">
                <a16:creationId xmlns:a16="http://schemas.microsoft.com/office/drawing/2014/main" id="{3A408D6C-D27C-C02B-AB61-A6F31FCB9D19}"/>
              </a:ext>
            </a:extLst>
          </p:cNvPr>
          <p:cNvPicPr>
            <a:picLocks noGrp="1" noChangeAspect="1"/>
          </p:cNvPicPr>
          <p:nvPr>
            <p:ph idx="1"/>
          </p:nvPr>
        </p:nvPicPr>
        <p:blipFill>
          <a:blip r:embed="rId2"/>
          <a:stretch>
            <a:fillRect/>
          </a:stretch>
        </p:blipFill>
        <p:spPr>
          <a:xfrm>
            <a:off x="3588252" y="1049604"/>
            <a:ext cx="5299074" cy="5538025"/>
          </a:xfrm>
        </p:spPr>
      </p:pic>
      <p:sp>
        <p:nvSpPr>
          <p:cNvPr id="2" name="Title 1">
            <a:extLst>
              <a:ext uri="{FF2B5EF4-FFF2-40B4-BE49-F238E27FC236}">
                <a16:creationId xmlns:a16="http://schemas.microsoft.com/office/drawing/2014/main" id="{4571ECF7-F008-BFE1-EA1D-0CA6DB5883E1}"/>
              </a:ext>
            </a:extLst>
          </p:cNvPr>
          <p:cNvSpPr>
            <a:spLocks noGrp="1"/>
          </p:cNvSpPr>
          <p:nvPr>
            <p:ph type="title"/>
          </p:nvPr>
        </p:nvSpPr>
        <p:spPr/>
        <p:txBody>
          <a:bodyPr/>
          <a:lstStyle/>
          <a:p>
            <a:r>
              <a:rPr lang="en-US" dirty="0"/>
              <a:t>Unfolding of Modern Rationalism</a:t>
            </a:r>
          </a:p>
        </p:txBody>
      </p:sp>
    </p:spTree>
    <p:extLst>
      <p:ext uri="{BB962C8B-B14F-4D97-AF65-F5344CB8AC3E}">
        <p14:creationId xmlns:p14="http://schemas.microsoft.com/office/powerpoint/2010/main" val="9849485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DF189-A56F-0DAC-06C3-BAD34FB16458}"/>
              </a:ext>
            </a:extLst>
          </p:cNvPr>
          <p:cNvSpPr>
            <a:spLocks noGrp="1"/>
          </p:cNvSpPr>
          <p:nvPr>
            <p:ph type="title"/>
          </p:nvPr>
        </p:nvSpPr>
        <p:spPr/>
        <p:txBody>
          <a:bodyPr/>
          <a:lstStyle/>
          <a:p>
            <a:pPr algn="ctr"/>
            <a:r>
              <a:rPr lang="en-US" dirty="0"/>
              <a:t>“I think, therefore I am.” </a:t>
            </a:r>
          </a:p>
        </p:txBody>
      </p:sp>
      <p:sp>
        <p:nvSpPr>
          <p:cNvPr id="8" name="TextBox 7">
            <a:extLst>
              <a:ext uri="{FF2B5EF4-FFF2-40B4-BE49-F238E27FC236}">
                <a16:creationId xmlns:a16="http://schemas.microsoft.com/office/drawing/2014/main" id="{C5465F7B-62B3-C449-ED84-59518188EE06}"/>
              </a:ext>
            </a:extLst>
          </p:cNvPr>
          <p:cNvSpPr txBox="1"/>
          <p:nvPr/>
        </p:nvSpPr>
        <p:spPr>
          <a:xfrm>
            <a:off x="6997181" y="4566590"/>
            <a:ext cx="4191000" cy="1077218"/>
          </a:xfrm>
          <a:prstGeom prst="rect">
            <a:avLst/>
          </a:prstGeom>
          <a:noFill/>
        </p:spPr>
        <p:txBody>
          <a:bodyPr wrap="square" rtlCol="0">
            <a:spAutoFit/>
          </a:bodyPr>
          <a:lstStyle/>
          <a:p>
            <a:pPr algn="ctr"/>
            <a:r>
              <a:rPr lang="en-US" sz="3200" dirty="0"/>
              <a:t>My essence is found in my thought</a:t>
            </a:r>
          </a:p>
        </p:txBody>
      </p:sp>
      <p:sp>
        <p:nvSpPr>
          <p:cNvPr id="9" name="TextBox 8">
            <a:extLst>
              <a:ext uri="{FF2B5EF4-FFF2-40B4-BE49-F238E27FC236}">
                <a16:creationId xmlns:a16="http://schemas.microsoft.com/office/drawing/2014/main" id="{8FFAC78D-4B4E-9CFF-C42C-8FF90A0CE85B}"/>
              </a:ext>
            </a:extLst>
          </p:cNvPr>
          <p:cNvSpPr txBox="1"/>
          <p:nvPr/>
        </p:nvSpPr>
        <p:spPr>
          <a:xfrm>
            <a:off x="734176" y="4996371"/>
            <a:ext cx="4460645" cy="584775"/>
          </a:xfrm>
          <a:prstGeom prst="rect">
            <a:avLst/>
          </a:prstGeom>
          <a:noFill/>
        </p:spPr>
        <p:txBody>
          <a:bodyPr wrap="none" rtlCol="0">
            <a:spAutoFit/>
          </a:bodyPr>
          <a:lstStyle/>
          <a:p>
            <a:r>
              <a:rPr lang="en-US" sz="3200" dirty="0"/>
              <a:t>My body is simply matter</a:t>
            </a:r>
          </a:p>
        </p:txBody>
      </p: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896C1313-CC5D-7624-DCB8-6CE85B2D2C21}"/>
                  </a:ext>
                </a:extLst>
              </p14:cNvPr>
              <p14:cNvContentPartPr/>
              <p14:nvPr/>
            </p14:nvContentPartPr>
            <p14:xfrm>
              <a:off x="11837295" y="6403365"/>
              <a:ext cx="360" cy="360"/>
            </p14:xfrm>
          </p:contentPart>
        </mc:Choice>
        <mc:Fallback xmlns="">
          <p:pic>
            <p:nvPicPr>
              <p:cNvPr id="11" name="Ink 10">
                <a:extLst>
                  <a:ext uri="{FF2B5EF4-FFF2-40B4-BE49-F238E27FC236}">
                    <a16:creationId xmlns:a16="http://schemas.microsoft.com/office/drawing/2014/main" id="{896C1313-CC5D-7624-DCB8-6CE85B2D2C21}"/>
                  </a:ext>
                </a:extLst>
              </p:cNvPr>
              <p:cNvPicPr/>
              <p:nvPr/>
            </p:nvPicPr>
            <p:blipFill>
              <a:blip r:embed="rId3"/>
              <a:stretch>
                <a:fillRect/>
              </a:stretch>
            </p:blipFill>
            <p:spPr>
              <a:xfrm>
                <a:off x="11828655" y="639436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Ink 11">
                <a:extLst>
                  <a:ext uri="{FF2B5EF4-FFF2-40B4-BE49-F238E27FC236}">
                    <a16:creationId xmlns:a16="http://schemas.microsoft.com/office/drawing/2014/main" id="{58DF5D53-AB0F-7843-04B6-7E36FD2B7249}"/>
                  </a:ext>
                </a:extLst>
              </p14:cNvPr>
              <p14:cNvContentPartPr/>
              <p14:nvPr/>
            </p14:nvContentPartPr>
            <p14:xfrm>
              <a:off x="1107495" y="-2848275"/>
              <a:ext cx="360" cy="360"/>
            </p14:xfrm>
          </p:contentPart>
        </mc:Choice>
        <mc:Fallback xmlns="">
          <p:pic>
            <p:nvPicPr>
              <p:cNvPr id="12" name="Ink 11">
                <a:extLst>
                  <a:ext uri="{FF2B5EF4-FFF2-40B4-BE49-F238E27FC236}">
                    <a16:creationId xmlns:a16="http://schemas.microsoft.com/office/drawing/2014/main" id="{58DF5D53-AB0F-7843-04B6-7E36FD2B7249}"/>
                  </a:ext>
                </a:extLst>
              </p:cNvPr>
              <p:cNvPicPr/>
              <p:nvPr/>
            </p:nvPicPr>
            <p:blipFill>
              <a:blip r:embed="rId3"/>
              <a:stretch>
                <a:fillRect/>
              </a:stretch>
            </p:blipFill>
            <p:spPr>
              <a:xfrm>
                <a:off x="1098855" y="-2856915"/>
                <a:ext cx="18000" cy="18000"/>
              </a:xfrm>
              <a:prstGeom prst="rect">
                <a:avLst/>
              </a:prstGeom>
            </p:spPr>
          </p:pic>
        </mc:Fallback>
      </mc:AlternateContent>
      <p:pic>
        <p:nvPicPr>
          <p:cNvPr id="18" name="Picture 17" descr="A cartoon of a stick figure&#10;&#10;Description automatically generated">
            <a:extLst>
              <a:ext uri="{FF2B5EF4-FFF2-40B4-BE49-F238E27FC236}">
                <a16:creationId xmlns:a16="http://schemas.microsoft.com/office/drawing/2014/main" id="{0EDDF109-89AA-3AB7-0176-BC3F484DC96E}"/>
              </a:ext>
            </a:extLst>
          </p:cNvPr>
          <p:cNvPicPr>
            <a:picLocks noChangeAspect="1"/>
          </p:cNvPicPr>
          <p:nvPr/>
        </p:nvPicPr>
        <p:blipFill rotWithShape="1">
          <a:blip r:embed="rId5"/>
          <a:srcRect t="29554"/>
          <a:stretch/>
        </p:blipFill>
        <p:spPr>
          <a:xfrm>
            <a:off x="734176" y="1690688"/>
            <a:ext cx="4288913" cy="3209194"/>
          </a:xfrm>
          <a:prstGeom prst="rect">
            <a:avLst/>
          </a:prstGeom>
        </p:spPr>
      </p:pic>
      <p:pic>
        <p:nvPicPr>
          <p:cNvPr id="19" name="Content Placeholder 4" descr="A stick figure with arms out&#10;&#10;Description automatically generated">
            <a:extLst>
              <a:ext uri="{FF2B5EF4-FFF2-40B4-BE49-F238E27FC236}">
                <a16:creationId xmlns:a16="http://schemas.microsoft.com/office/drawing/2014/main" id="{C4B9FCD8-375E-B7E4-68E4-FDA2A9D014DE}"/>
              </a:ext>
            </a:extLst>
          </p:cNvPr>
          <p:cNvPicPr>
            <a:picLocks noGrp="1" noChangeAspect="1"/>
          </p:cNvPicPr>
          <p:nvPr>
            <p:ph idx="1"/>
          </p:nvPr>
        </p:nvPicPr>
        <p:blipFill rotWithShape="1">
          <a:blip r:embed="rId6"/>
          <a:srcRect b="71002"/>
          <a:stretch/>
        </p:blipFill>
        <p:spPr>
          <a:xfrm>
            <a:off x="6096000" y="1493973"/>
            <a:ext cx="5400680" cy="1636682"/>
          </a:xfrm>
        </p:spPr>
      </p:pic>
      <p:sp>
        <p:nvSpPr>
          <p:cNvPr id="20" name="Title 1">
            <a:extLst>
              <a:ext uri="{FF2B5EF4-FFF2-40B4-BE49-F238E27FC236}">
                <a16:creationId xmlns:a16="http://schemas.microsoft.com/office/drawing/2014/main" id="{26A77DB9-3A94-F587-873C-16A19561BDB3}"/>
              </a:ext>
            </a:extLst>
          </p:cNvPr>
          <p:cNvSpPr txBox="1">
            <a:spLocks/>
          </p:cNvSpPr>
          <p:nvPr/>
        </p:nvSpPr>
        <p:spPr>
          <a:xfrm>
            <a:off x="4478339" y="5740297"/>
            <a:ext cx="3235327" cy="1077218"/>
          </a:xfrm>
          <a:prstGeom prst="rect">
            <a:avLst/>
          </a:prstGeom>
          <a:ln>
            <a:solidFill>
              <a:schemeClr val="accent1">
                <a:shade val="15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t>Separation of </a:t>
            </a:r>
          </a:p>
          <a:p>
            <a:pPr algn="ctr"/>
            <a:r>
              <a:rPr lang="en-US" sz="2800" dirty="0"/>
              <a:t>body and soul</a:t>
            </a:r>
          </a:p>
        </p:txBody>
      </p:sp>
      <p:cxnSp>
        <p:nvCxnSpPr>
          <p:cNvPr id="23" name="Straight Arrow Connector 22">
            <a:extLst>
              <a:ext uri="{FF2B5EF4-FFF2-40B4-BE49-F238E27FC236}">
                <a16:creationId xmlns:a16="http://schemas.microsoft.com/office/drawing/2014/main" id="{A59EE2DE-6AFF-0DD7-8DA8-19ACD9E53FA9}"/>
              </a:ext>
            </a:extLst>
          </p:cNvPr>
          <p:cNvCxnSpPr/>
          <p:nvPr/>
        </p:nvCxnSpPr>
        <p:spPr>
          <a:xfrm>
            <a:off x="6096000" y="1690688"/>
            <a:ext cx="0" cy="3953120"/>
          </a:xfrm>
          <a:prstGeom prst="straightConnector1">
            <a:avLst/>
          </a:prstGeom>
          <a:ln w="76200">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3478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person and person holding hands&#10;&#10;Description automatically generated">
            <a:extLst>
              <a:ext uri="{FF2B5EF4-FFF2-40B4-BE49-F238E27FC236}">
                <a16:creationId xmlns:a16="http://schemas.microsoft.com/office/drawing/2014/main" id="{19263B5E-5F9B-640F-13AE-47FD8173D1AB}"/>
              </a:ext>
            </a:extLst>
          </p:cNvPr>
          <p:cNvPicPr>
            <a:picLocks noChangeAspect="1"/>
          </p:cNvPicPr>
          <p:nvPr/>
        </p:nvPicPr>
        <p:blipFill>
          <a:blip r:embed="rId2"/>
          <a:stretch>
            <a:fillRect/>
          </a:stretch>
        </p:blipFill>
        <p:spPr>
          <a:xfrm>
            <a:off x="457200" y="1350795"/>
            <a:ext cx="6155980" cy="4156410"/>
          </a:xfrm>
          <a:prstGeom prst="rect">
            <a:avLst/>
          </a:prstGeom>
        </p:spPr>
      </p:pic>
      <p:sp>
        <p:nvSpPr>
          <p:cNvPr id="2" name="Title 1">
            <a:extLst>
              <a:ext uri="{FF2B5EF4-FFF2-40B4-BE49-F238E27FC236}">
                <a16:creationId xmlns:a16="http://schemas.microsoft.com/office/drawing/2014/main" id="{E928C2D2-91DE-F54A-0E89-CE2792C91E86}"/>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F129B5AD-3FBB-BECA-EBBB-E66BCB1493D3}"/>
              </a:ext>
            </a:extLst>
          </p:cNvPr>
          <p:cNvSpPr>
            <a:spLocks noGrp="1"/>
          </p:cNvSpPr>
          <p:nvPr>
            <p:ph idx="1"/>
          </p:nvPr>
        </p:nvSpPr>
        <p:spPr>
          <a:xfrm>
            <a:off x="6994180" y="1010901"/>
            <a:ext cx="5197820" cy="5481974"/>
          </a:xfrm>
        </p:spPr>
        <p:txBody>
          <a:bodyPr>
            <a:normAutofit/>
          </a:bodyPr>
          <a:lstStyle/>
          <a:p>
            <a:pPr marL="0" indent="0">
              <a:buNone/>
            </a:pPr>
            <a:r>
              <a:rPr lang="en-US" sz="2800" dirty="0"/>
              <a:t>“As a young priest I learned to love human love. This has been one of the fundamental themes of my priesthood…If one loves human love, there naturally arises the need to commit oneself completely to the service of “fair love”, because love is fair, it is beautiful.” </a:t>
            </a:r>
          </a:p>
          <a:p>
            <a:pPr marL="0" indent="0">
              <a:buNone/>
            </a:pPr>
            <a:endParaRPr lang="en-US" dirty="0"/>
          </a:p>
          <a:p>
            <a:pPr marL="0" indent="0">
              <a:buNone/>
            </a:pPr>
            <a:r>
              <a:rPr lang="en-US" sz="2400" dirty="0"/>
              <a:t>John Paul II</a:t>
            </a:r>
          </a:p>
          <a:p>
            <a:pPr marL="0" indent="0">
              <a:buNone/>
            </a:pPr>
            <a:r>
              <a:rPr lang="en-US" sz="2400" i="1" dirty="0"/>
              <a:t>Crossing The Threshold of Hope</a:t>
            </a:r>
          </a:p>
          <a:p>
            <a:endParaRPr lang="en-US" dirty="0"/>
          </a:p>
        </p:txBody>
      </p:sp>
    </p:spTree>
    <p:extLst>
      <p:ext uri="{BB962C8B-B14F-4D97-AF65-F5344CB8AC3E}">
        <p14:creationId xmlns:p14="http://schemas.microsoft.com/office/powerpoint/2010/main" val="19048660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artoon of a stick figure&#10;&#10;Description automatically generated">
            <a:extLst>
              <a:ext uri="{FF2B5EF4-FFF2-40B4-BE49-F238E27FC236}">
                <a16:creationId xmlns:a16="http://schemas.microsoft.com/office/drawing/2014/main" id="{F44C91CE-FA48-62E6-0027-0AFB0A64A92F}"/>
              </a:ext>
            </a:extLst>
          </p:cNvPr>
          <p:cNvPicPr>
            <a:picLocks noChangeAspect="1"/>
          </p:cNvPicPr>
          <p:nvPr/>
        </p:nvPicPr>
        <p:blipFill rotWithShape="1">
          <a:blip r:embed="rId2"/>
          <a:srcRect t="29554"/>
          <a:stretch/>
        </p:blipFill>
        <p:spPr>
          <a:xfrm>
            <a:off x="367430" y="808373"/>
            <a:ext cx="4288913" cy="3209194"/>
          </a:xfrm>
          <a:prstGeom prst="rect">
            <a:avLst/>
          </a:prstGeom>
        </p:spPr>
      </p:pic>
      <p:sp>
        <p:nvSpPr>
          <p:cNvPr id="8" name="TextBox 7">
            <a:extLst>
              <a:ext uri="{FF2B5EF4-FFF2-40B4-BE49-F238E27FC236}">
                <a16:creationId xmlns:a16="http://schemas.microsoft.com/office/drawing/2014/main" id="{BBC18851-B5C9-F1F3-32A0-E8C24C3497DF}"/>
              </a:ext>
            </a:extLst>
          </p:cNvPr>
          <p:cNvSpPr txBox="1"/>
          <p:nvPr/>
        </p:nvSpPr>
        <p:spPr>
          <a:xfrm>
            <a:off x="3199678" y="1850747"/>
            <a:ext cx="6009787" cy="523220"/>
          </a:xfrm>
          <a:prstGeom prst="rect">
            <a:avLst/>
          </a:prstGeom>
          <a:noFill/>
        </p:spPr>
        <p:txBody>
          <a:bodyPr wrap="none" rtlCol="0">
            <a:spAutoFit/>
          </a:bodyPr>
          <a:lstStyle/>
          <a:p>
            <a:r>
              <a:rPr lang="en-US" sz="2800" dirty="0"/>
              <a:t>My body is simply matter = </a:t>
            </a:r>
            <a:r>
              <a:rPr lang="en-US" sz="2800" b="1" dirty="0"/>
              <a:t>materialism</a:t>
            </a:r>
            <a:r>
              <a:rPr lang="en-US" sz="2800" dirty="0"/>
              <a:t> </a:t>
            </a:r>
          </a:p>
        </p:txBody>
      </p:sp>
      <p:sp>
        <p:nvSpPr>
          <p:cNvPr id="10" name="TextBox 9">
            <a:extLst>
              <a:ext uri="{FF2B5EF4-FFF2-40B4-BE49-F238E27FC236}">
                <a16:creationId xmlns:a16="http://schemas.microsoft.com/office/drawing/2014/main" id="{EAF65398-3E9A-C314-235E-095982556E4E}"/>
              </a:ext>
            </a:extLst>
          </p:cNvPr>
          <p:cNvSpPr txBox="1"/>
          <p:nvPr/>
        </p:nvSpPr>
        <p:spPr>
          <a:xfrm>
            <a:off x="4629150" y="5372100"/>
            <a:ext cx="6989862" cy="523220"/>
          </a:xfrm>
          <a:prstGeom prst="rect">
            <a:avLst/>
          </a:prstGeom>
          <a:noFill/>
        </p:spPr>
        <p:txBody>
          <a:bodyPr wrap="none" rtlCol="0">
            <a:spAutoFit/>
          </a:bodyPr>
          <a:lstStyle/>
          <a:p>
            <a:r>
              <a:rPr lang="en-US" sz="2800" dirty="0"/>
              <a:t>So I can do what I want with it = </a:t>
            </a:r>
            <a:r>
              <a:rPr lang="en-US" sz="2800" b="1" dirty="0"/>
              <a:t>utilitarianism </a:t>
            </a:r>
          </a:p>
        </p:txBody>
      </p:sp>
      <p:cxnSp>
        <p:nvCxnSpPr>
          <p:cNvPr id="14" name="Straight Arrow Connector 13">
            <a:extLst>
              <a:ext uri="{FF2B5EF4-FFF2-40B4-BE49-F238E27FC236}">
                <a16:creationId xmlns:a16="http://schemas.microsoft.com/office/drawing/2014/main" id="{68BF0739-D16D-9913-90A8-AA7B54FFC83B}"/>
              </a:ext>
            </a:extLst>
          </p:cNvPr>
          <p:cNvCxnSpPr>
            <a:cxnSpLocks/>
          </p:cNvCxnSpPr>
          <p:nvPr/>
        </p:nvCxnSpPr>
        <p:spPr>
          <a:xfrm>
            <a:off x="7587916" y="2702114"/>
            <a:ext cx="0" cy="2431376"/>
          </a:xfrm>
          <a:prstGeom prst="straightConnector1">
            <a:avLst/>
          </a:prstGeom>
          <a:ln w="76200">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41461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8FC96-C69E-E498-CC99-E064A3B172A6}"/>
              </a:ext>
            </a:extLst>
          </p:cNvPr>
          <p:cNvSpPr>
            <a:spLocks noGrp="1"/>
          </p:cNvSpPr>
          <p:nvPr>
            <p:ph type="title"/>
          </p:nvPr>
        </p:nvSpPr>
        <p:spPr/>
        <p:txBody>
          <a:bodyPr/>
          <a:lstStyle/>
          <a:p>
            <a:r>
              <a:rPr lang="en-US" dirty="0"/>
              <a:t>			</a:t>
            </a:r>
          </a:p>
        </p:txBody>
      </p:sp>
      <p:sp>
        <p:nvSpPr>
          <p:cNvPr id="6" name="TextBox 5">
            <a:extLst>
              <a:ext uri="{FF2B5EF4-FFF2-40B4-BE49-F238E27FC236}">
                <a16:creationId xmlns:a16="http://schemas.microsoft.com/office/drawing/2014/main" id="{4BB0C0EB-DD44-B575-5422-9175A2174DB8}"/>
              </a:ext>
            </a:extLst>
          </p:cNvPr>
          <p:cNvSpPr txBox="1"/>
          <p:nvPr/>
        </p:nvSpPr>
        <p:spPr>
          <a:xfrm>
            <a:off x="5256434" y="1027906"/>
            <a:ext cx="6165470" cy="3662541"/>
          </a:xfrm>
          <a:prstGeom prst="rect">
            <a:avLst/>
          </a:prstGeom>
          <a:noFill/>
        </p:spPr>
        <p:txBody>
          <a:bodyPr wrap="none" rtlCol="0">
            <a:spAutoFit/>
          </a:bodyPr>
          <a:lstStyle/>
          <a:p>
            <a:r>
              <a:rPr lang="en-US" sz="3200" dirty="0"/>
              <a:t>Because my body is an object, I can:</a:t>
            </a:r>
          </a:p>
          <a:p>
            <a:pPr marL="457200" indent="-457200">
              <a:buFont typeface="Arial" panose="020B0604020202020204" pitchFamily="34" charset="0"/>
              <a:buChar char="•"/>
            </a:pPr>
            <a:r>
              <a:rPr lang="en-US" sz="3200" dirty="0"/>
              <a:t>  </a:t>
            </a:r>
          </a:p>
          <a:p>
            <a:pPr marL="457200" indent="-457200">
              <a:buFont typeface="Arial" panose="020B0604020202020204" pitchFamily="34" charset="0"/>
              <a:buChar char="•"/>
            </a:pPr>
            <a:r>
              <a:rPr lang="en-US" sz="3200" dirty="0"/>
              <a:t>  </a:t>
            </a:r>
          </a:p>
          <a:p>
            <a:pPr marL="457200" indent="-457200">
              <a:buFont typeface="Arial" panose="020B0604020202020204" pitchFamily="34" charset="0"/>
              <a:buChar char="•"/>
            </a:pPr>
            <a:r>
              <a:rPr lang="en-US" sz="3200" dirty="0"/>
              <a:t>  </a:t>
            </a:r>
          </a:p>
          <a:p>
            <a:pPr marL="457200" indent="-457200">
              <a:buFont typeface="Arial" panose="020B0604020202020204" pitchFamily="34" charset="0"/>
              <a:buChar char="•"/>
            </a:pPr>
            <a:r>
              <a:rPr lang="en-US" sz="3200" dirty="0"/>
              <a:t>  </a:t>
            </a:r>
          </a:p>
          <a:p>
            <a:pPr marL="457200" indent="-457200">
              <a:buFont typeface="Arial" panose="020B0604020202020204" pitchFamily="34" charset="0"/>
              <a:buChar char="•"/>
            </a:pPr>
            <a:r>
              <a:rPr lang="en-US" sz="3200" dirty="0"/>
              <a:t>   </a:t>
            </a:r>
          </a:p>
          <a:p>
            <a:r>
              <a:rPr lang="en-US" sz="2000" dirty="0"/>
              <a:t> </a:t>
            </a:r>
          </a:p>
          <a:p>
            <a:endParaRPr lang="en-US" sz="2000" dirty="0"/>
          </a:p>
        </p:txBody>
      </p:sp>
      <p:pic>
        <p:nvPicPr>
          <p:cNvPr id="9" name="Picture 8" descr="A cartoon of a stick figure&#10;&#10;Description automatically generated">
            <a:extLst>
              <a:ext uri="{FF2B5EF4-FFF2-40B4-BE49-F238E27FC236}">
                <a16:creationId xmlns:a16="http://schemas.microsoft.com/office/drawing/2014/main" id="{CA792FE5-769B-C268-8D63-AF6C4A4D154C}"/>
              </a:ext>
            </a:extLst>
          </p:cNvPr>
          <p:cNvPicPr>
            <a:picLocks noChangeAspect="1"/>
          </p:cNvPicPr>
          <p:nvPr/>
        </p:nvPicPr>
        <p:blipFill rotWithShape="1">
          <a:blip r:embed="rId2"/>
          <a:srcRect t="29554"/>
          <a:stretch/>
        </p:blipFill>
        <p:spPr>
          <a:xfrm>
            <a:off x="559935" y="1824403"/>
            <a:ext cx="4288913" cy="3209194"/>
          </a:xfrm>
          <a:prstGeom prst="rect">
            <a:avLst/>
          </a:prstGeom>
        </p:spPr>
      </p:pic>
    </p:spTree>
    <p:extLst>
      <p:ext uri="{BB962C8B-B14F-4D97-AF65-F5344CB8AC3E}">
        <p14:creationId xmlns:p14="http://schemas.microsoft.com/office/powerpoint/2010/main" val="5751393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8FC96-C69E-E498-CC99-E064A3B172A6}"/>
              </a:ext>
            </a:extLst>
          </p:cNvPr>
          <p:cNvSpPr>
            <a:spLocks noGrp="1"/>
          </p:cNvSpPr>
          <p:nvPr>
            <p:ph type="title"/>
          </p:nvPr>
        </p:nvSpPr>
        <p:spPr/>
        <p:txBody>
          <a:bodyPr/>
          <a:lstStyle/>
          <a:p>
            <a:r>
              <a:rPr lang="en-US" dirty="0"/>
              <a:t>			</a:t>
            </a:r>
          </a:p>
        </p:txBody>
      </p:sp>
      <p:sp>
        <p:nvSpPr>
          <p:cNvPr id="6" name="TextBox 5">
            <a:extLst>
              <a:ext uri="{FF2B5EF4-FFF2-40B4-BE49-F238E27FC236}">
                <a16:creationId xmlns:a16="http://schemas.microsoft.com/office/drawing/2014/main" id="{4BB0C0EB-DD44-B575-5422-9175A2174DB8}"/>
              </a:ext>
            </a:extLst>
          </p:cNvPr>
          <p:cNvSpPr txBox="1"/>
          <p:nvPr/>
        </p:nvSpPr>
        <p:spPr>
          <a:xfrm>
            <a:off x="5256434" y="1027906"/>
            <a:ext cx="6165470" cy="4154984"/>
          </a:xfrm>
          <a:prstGeom prst="rect">
            <a:avLst/>
          </a:prstGeom>
          <a:noFill/>
        </p:spPr>
        <p:txBody>
          <a:bodyPr wrap="none" rtlCol="0">
            <a:spAutoFit/>
          </a:bodyPr>
          <a:lstStyle/>
          <a:p>
            <a:r>
              <a:rPr lang="en-US" sz="3200" dirty="0"/>
              <a:t>Because my body is an object, I can:</a:t>
            </a:r>
          </a:p>
          <a:p>
            <a:pPr marL="457200" indent="-457200">
              <a:buFont typeface="Arial" panose="020B0604020202020204" pitchFamily="34" charset="0"/>
              <a:buChar char="•"/>
            </a:pPr>
            <a:r>
              <a:rPr lang="en-US" sz="3200" dirty="0"/>
              <a:t>Prostitution / hook up culture</a:t>
            </a:r>
          </a:p>
          <a:p>
            <a:pPr marL="457200" indent="-457200">
              <a:buFont typeface="Arial" panose="020B0604020202020204" pitchFamily="34" charset="0"/>
              <a:buChar char="•"/>
            </a:pPr>
            <a:r>
              <a:rPr lang="en-US" sz="3200" dirty="0"/>
              <a:t>IVF </a:t>
            </a:r>
          </a:p>
          <a:p>
            <a:pPr marL="457200" indent="-457200">
              <a:buFont typeface="Arial" panose="020B0604020202020204" pitchFamily="34" charset="0"/>
              <a:buChar char="•"/>
            </a:pPr>
            <a:r>
              <a:rPr lang="en-US" sz="3200" dirty="0"/>
              <a:t>Contraception / sterilization</a:t>
            </a:r>
          </a:p>
          <a:p>
            <a:pPr marL="457200" indent="-457200">
              <a:buFont typeface="Arial" panose="020B0604020202020204" pitchFamily="34" charset="0"/>
              <a:buChar char="•"/>
            </a:pPr>
            <a:r>
              <a:rPr lang="en-US" sz="3200" dirty="0"/>
              <a:t>Pornography</a:t>
            </a:r>
          </a:p>
          <a:p>
            <a:pPr marL="457200" indent="-457200">
              <a:buFont typeface="Arial" panose="020B0604020202020204" pitchFamily="34" charset="0"/>
              <a:buChar char="•"/>
            </a:pPr>
            <a:r>
              <a:rPr lang="en-US" sz="3200" dirty="0"/>
              <a:t>Abortion </a:t>
            </a:r>
          </a:p>
          <a:p>
            <a:pPr marL="457200" indent="-457200">
              <a:buFont typeface="Arial" panose="020B0604020202020204" pitchFamily="34" charset="0"/>
              <a:buChar char="•"/>
            </a:pPr>
            <a:r>
              <a:rPr lang="en-US" sz="3200" dirty="0"/>
              <a:t>Sex change </a:t>
            </a:r>
          </a:p>
          <a:p>
            <a:r>
              <a:rPr lang="en-US" sz="2000" dirty="0"/>
              <a:t> </a:t>
            </a:r>
          </a:p>
          <a:p>
            <a:endParaRPr lang="en-US" sz="2000" dirty="0"/>
          </a:p>
        </p:txBody>
      </p:sp>
      <p:pic>
        <p:nvPicPr>
          <p:cNvPr id="9" name="Picture 8" descr="A cartoon of a stick figure&#10;&#10;Description automatically generated">
            <a:extLst>
              <a:ext uri="{FF2B5EF4-FFF2-40B4-BE49-F238E27FC236}">
                <a16:creationId xmlns:a16="http://schemas.microsoft.com/office/drawing/2014/main" id="{CA792FE5-769B-C268-8D63-AF6C4A4D154C}"/>
              </a:ext>
            </a:extLst>
          </p:cNvPr>
          <p:cNvPicPr>
            <a:picLocks noChangeAspect="1"/>
          </p:cNvPicPr>
          <p:nvPr/>
        </p:nvPicPr>
        <p:blipFill rotWithShape="1">
          <a:blip r:embed="rId2"/>
          <a:srcRect t="29554"/>
          <a:stretch/>
        </p:blipFill>
        <p:spPr>
          <a:xfrm>
            <a:off x="559935" y="1824403"/>
            <a:ext cx="4288913" cy="3209194"/>
          </a:xfrm>
          <a:prstGeom prst="rect">
            <a:avLst/>
          </a:prstGeom>
        </p:spPr>
      </p:pic>
    </p:spTree>
    <p:extLst>
      <p:ext uri="{BB962C8B-B14F-4D97-AF65-F5344CB8AC3E}">
        <p14:creationId xmlns:p14="http://schemas.microsoft.com/office/powerpoint/2010/main" val="29119018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A book cover with a syringe and a symbol of a needle&#10;&#10;Description automatically generated">
            <a:extLst>
              <a:ext uri="{FF2B5EF4-FFF2-40B4-BE49-F238E27FC236}">
                <a16:creationId xmlns:a16="http://schemas.microsoft.com/office/drawing/2014/main" id="{EE5561B5-0B70-81C7-4A5A-340A7029F2E2}"/>
              </a:ext>
            </a:extLst>
          </p:cNvPr>
          <p:cNvPicPr>
            <a:picLocks noChangeAspect="1"/>
          </p:cNvPicPr>
          <p:nvPr/>
        </p:nvPicPr>
        <p:blipFill rotWithShape="1">
          <a:blip r:embed="rId2"/>
          <a:srcRect t="4147" b="57453"/>
          <a:stretch/>
        </p:blipFill>
        <p:spPr>
          <a:xfrm>
            <a:off x="2004427" y="950494"/>
            <a:ext cx="8183145" cy="4732421"/>
          </a:xfrm>
          <a:prstGeom prst="rect">
            <a:avLst/>
          </a:prstGeom>
        </p:spPr>
      </p:pic>
    </p:spTree>
    <p:extLst>
      <p:ext uri="{BB962C8B-B14F-4D97-AF65-F5344CB8AC3E}">
        <p14:creationId xmlns:p14="http://schemas.microsoft.com/office/powerpoint/2010/main" val="29136168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883DC0-733B-BA4E-C773-A8C1BDC71F8D}"/>
              </a:ext>
            </a:extLst>
          </p:cNvPr>
          <p:cNvSpPr>
            <a:spLocks noGrp="1"/>
          </p:cNvSpPr>
          <p:nvPr>
            <p:ph idx="1"/>
          </p:nvPr>
        </p:nvSpPr>
        <p:spPr>
          <a:xfrm>
            <a:off x="838200" y="1257775"/>
            <a:ext cx="10984832" cy="5032375"/>
          </a:xfrm>
        </p:spPr>
        <p:txBody>
          <a:bodyPr/>
          <a:lstStyle/>
          <a:p>
            <a:pPr marL="0" indent="0" algn="ctr">
              <a:buNone/>
            </a:pPr>
            <a:r>
              <a:rPr lang="en-US" sz="3200" dirty="0"/>
              <a:t>(consequences of the culture of death) </a:t>
            </a:r>
          </a:p>
          <a:p>
            <a:pPr marL="0" indent="0" algn="ctr">
              <a:buNone/>
            </a:pPr>
            <a:endParaRPr lang="en-US" sz="3200" dirty="0"/>
          </a:p>
          <a:p>
            <a:pPr marL="0" indent="0">
              <a:buNone/>
            </a:pPr>
            <a:endParaRPr lang="en-US" dirty="0"/>
          </a:p>
          <a:p>
            <a:pPr marL="0" indent="0">
              <a:buNone/>
            </a:pPr>
            <a:endParaRPr lang="en-US" dirty="0"/>
          </a:p>
        </p:txBody>
      </p:sp>
      <p:pic>
        <p:nvPicPr>
          <p:cNvPr id="5" name="Picture 4" descr="A stick figure drawing of a person with arrows over his head&#10;&#10;Description automatically generated">
            <a:extLst>
              <a:ext uri="{FF2B5EF4-FFF2-40B4-BE49-F238E27FC236}">
                <a16:creationId xmlns:a16="http://schemas.microsoft.com/office/drawing/2014/main" id="{4877128D-587F-0880-756B-3DF1E0260AD9}"/>
              </a:ext>
            </a:extLst>
          </p:cNvPr>
          <p:cNvPicPr>
            <a:picLocks noChangeAspect="1"/>
          </p:cNvPicPr>
          <p:nvPr/>
        </p:nvPicPr>
        <p:blipFill>
          <a:blip r:embed="rId2"/>
          <a:stretch>
            <a:fillRect/>
          </a:stretch>
        </p:blipFill>
        <p:spPr>
          <a:xfrm>
            <a:off x="622069" y="2181310"/>
            <a:ext cx="2178282" cy="3226410"/>
          </a:xfrm>
          <a:prstGeom prst="rect">
            <a:avLst/>
          </a:prstGeom>
        </p:spPr>
      </p:pic>
      <p:pic>
        <p:nvPicPr>
          <p:cNvPr id="7" name="Picture 6" descr="A cartoon of a stick figure&#10;&#10;Description automatically generated">
            <a:extLst>
              <a:ext uri="{FF2B5EF4-FFF2-40B4-BE49-F238E27FC236}">
                <a16:creationId xmlns:a16="http://schemas.microsoft.com/office/drawing/2014/main" id="{055EE5EF-6A9E-E173-B087-7F07FFAE6047}"/>
              </a:ext>
            </a:extLst>
          </p:cNvPr>
          <p:cNvPicPr>
            <a:picLocks noChangeAspect="1"/>
          </p:cNvPicPr>
          <p:nvPr/>
        </p:nvPicPr>
        <p:blipFill>
          <a:blip r:embed="rId3"/>
          <a:stretch>
            <a:fillRect/>
          </a:stretch>
        </p:blipFill>
        <p:spPr>
          <a:xfrm>
            <a:off x="8735059" y="2851979"/>
            <a:ext cx="2406168" cy="2555741"/>
          </a:xfrm>
          <a:prstGeom prst="rect">
            <a:avLst/>
          </a:prstGeom>
        </p:spPr>
      </p:pic>
      <p:pic>
        <p:nvPicPr>
          <p:cNvPr id="9" name="Picture 8" descr="A cartoon of a person with a head&#10;&#10;Description automatically generated">
            <a:extLst>
              <a:ext uri="{FF2B5EF4-FFF2-40B4-BE49-F238E27FC236}">
                <a16:creationId xmlns:a16="http://schemas.microsoft.com/office/drawing/2014/main" id="{874B0B68-6911-0CB6-9BB3-08023CB5B76B}"/>
              </a:ext>
            </a:extLst>
          </p:cNvPr>
          <p:cNvPicPr>
            <a:picLocks noChangeAspect="1"/>
          </p:cNvPicPr>
          <p:nvPr/>
        </p:nvPicPr>
        <p:blipFill>
          <a:blip r:embed="rId4"/>
          <a:stretch>
            <a:fillRect/>
          </a:stretch>
        </p:blipFill>
        <p:spPr>
          <a:xfrm>
            <a:off x="6394987" y="2117374"/>
            <a:ext cx="1833602" cy="3230632"/>
          </a:xfrm>
          <a:prstGeom prst="rect">
            <a:avLst/>
          </a:prstGeom>
        </p:spPr>
      </p:pic>
      <p:sp>
        <p:nvSpPr>
          <p:cNvPr id="10" name="TextBox 9">
            <a:extLst>
              <a:ext uri="{FF2B5EF4-FFF2-40B4-BE49-F238E27FC236}">
                <a16:creationId xmlns:a16="http://schemas.microsoft.com/office/drawing/2014/main" id="{EC387F88-BBFA-53C4-27CB-E0479E234A35}"/>
              </a:ext>
            </a:extLst>
          </p:cNvPr>
          <p:cNvSpPr txBox="1"/>
          <p:nvPr/>
        </p:nvSpPr>
        <p:spPr>
          <a:xfrm>
            <a:off x="4443457" y="325885"/>
            <a:ext cx="2880917" cy="769441"/>
          </a:xfrm>
          <a:prstGeom prst="rect">
            <a:avLst/>
          </a:prstGeom>
          <a:noFill/>
        </p:spPr>
        <p:txBody>
          <a:bodyPr wrap="none" rtlCol="0">
            <a:spAutoFit/>
          </a:bodyPr>
          <a:lstStyle/>
          <a:p>
            <a:r>
              <a:rPr lang="en-US" sz="4400" dirty="0"/>
              <a:t>WHO AM I?</a:t>
            </a:r>
          </a:p>
        </p:txBody>
      </p:sp>
      <p:pic>
        <p:nvPicPr>
          <p:cNvPr id="14" name="Picture 13" descr="A cartoon of a stick figure walking&#10;&#10;Description automatically generated">
            <a:extLst>
              <a:ext uri="{FF2B5EF4-FFF2-40B4-BE49-F238E27FC236}">
                <a16:creationId xmlns:a16="http://schemas.microsoft.com/office/drawing/2014/main" id="{B29304B2-B081-905A-2226-5D9EC7BBBA0F}"/>
              </a:ext>
            </a:extLst>
          </p:cNvPr>
          <p:cNvPicPr>
            <a:picLocks noChangeAspect="1"/>
          </p:cNvPicPr>
          <p:nvPr/>
        </p:nvPicPr>
        <p:blipFill>
          <a:blip r:embed="rId5"/>
          <a:stretch>
            <a:fillRect/>
          </a:stretch>
        </p:blipFill>
        <p:spPr>
          <a:xfrm flipH="1">
            <a:off x="3919471" y="3114512"/>
            <a:ext cx="1047972" cy="2293208"/>
          </a:xfrm>
          <a:prstGeom prst="rect">
            <a:avLst/>
          </a:prstGeom>
        </p:spPr>
      </p:pic>
      <p:sp>
        <p:nvSpPr>
          <p:cNvPr id="15" name="TextBox 14">
            <a:extLst>
              <a:ext uri="{FF2B5EF4-FFF2-40B4-BE49-F238E27FC236}">
                <a16:creationId xmlns:a16="http://schemas.microsoft.com/office/drawing/2014/main" id="{6D16711D-AEE6-DDFB-8FBD-73F7685E5A46}"/>
              </a:ext>
            </a:extLst>
          </p:cNvPr>
          <p:cNvSpPr txBox="1"/>
          <p:nvPr/>
        </p:nvSpPr>
        <p:spPr>
          <a:xfrm rot="19882761">
            <a:off x="10486706" y="4859725"/>
            <a:ext cx="1407532" cy="461665"/>
          </a:xfrm>
          <a:prstGeom prst="rect">
            <a:avLst/>
          </a:prstGeom>
          <a:noFill/>
        </p:spPr>
        <p:txBody>
          <a:bodyPr wrap="square" rtlCol="0">
            <a:spAutoFit/>
          </a:bodyPr>
          <a:lstStyle/>
          <a:p>
            <a:r>
              <a:rPr lang="en-US" sz="2400" dirty="0"/>
              <a:t>Anxiety</a:t>
            </a:r>
            <a:endParaRPr lang="en-US" dirty="0"/>
          </a:p>
        </p:txBody>
      </p:sp>
      <p:sp>
        <p:nvSpPr>
          <p:cNvPr id="16" name="TextBox 15">
            <a:extLst>
              <a:ext uri="{FF2B5EF4-FFF2-40B4-BE49-F238E27FC236}">
                <a16:creationId xmlns:a16="http://schemas.microsoft.com/office/drawing/2014/main" id="{96355176-A47D-7D99-5D0A-6B9A7259A6E0}"/>
              </a:ext>
            </a:extLst>
          </p:cNvPr>
          <p:cNvSpPr txBox="1"/>
          <p:nvPr/>
        </p:nvSpPr>
        <p:spPr>
          <a:xfrm rot="1565200">
            <a:off x="5111385" y="2932436"/>
            <a:ext cx="1407532" cy="461665"/>
          </a:xfrm>
          <a:prstGeom prst="rect">
            <a:avLst/>
          </a:prstGeom>
          <a:noFill/>
        </p:spPr>
        <p:txBody>
          <a:bodyPr wrap="square" rtlCol="0">
            <a:spAutoFit/>
          </a:bodyPr>
          <a:lstStyle/>
          <a:p>
            <a:r>
              <a:rPr lang="en-US" sz="2400" dirty="0"/>
              <a:t>Self-harm</a:t>
            </a:r>
            <a:endParaRPr lang="en-US" dirty="0"/>
          </a:p>
        </p:txBody>
      </p:sp>
      <p:sp>
        <p:nvSpPr>
          <p:cNvPr id="17" name="TextBox 16">
            <a:extLst>
              <a:ext uri="{FF2B5EF4-FFF2-40B4-BE49-F238E27FC236}">
                <a16:creationId xmlns:a16="http://schemas.microsoft.com/office/drawing/2014/main" id="{866D1C08-AE3B-EAE3-0D87-77E655893189}"/>
              </a:ext>
            </a:extLst>
          </p:cNvPr>
          <p:cNvSpPr txBox="1"/>
          <p:nvPr/>
        </p:nvSpPr>
        <p:spPr>
          <a:xfrm rot="21342443">
            <a:off x="6141503" y="5668456"/>
            <a:ext cx="1840467" cy="461665"/>
          </a:xfrm>
          <a:prstGeom prst="rect">
            <a:avLst/>
          </a:prstGeom>
          <a:noFill/>
        </p:spPr>
        <p:txBody>
          <a:bodyPr wrap="square" rtlCol="0">
            <a:spAutoFit/>
          </a:bodyPr>
          <a:lstStyle/>
          <a:p>
            <a:r>
              <a:rPr lang="en-US" sz="2400" dirty="0"/>
              <a:t>Depression</a:t>
            </a:r>
            <a:endParaRPr lang="en-US" dirty="0"/>
          </a:p>
        </p:txBody>
      </p:sp>
      <p:sp>
        <p:nvSpPr>
          <p:cNvPr id="18" name="TextBox 17">
            <a:extLst>
              <a:ext uri="{FF2B5EF4-FFF2-40B4-BE49-F238E27FC236}">
                <a16:creationId xmlns:a16="http://schemas.microsoft.com/office/drawing/2014/main" id="{FD24D293-8D17-794C-E95A-6FFD2306A981}"/>
              </a:ext>
            </a:extLst>
          </p:cNvPr>
          <p:cNvSpPr txBox="1"/>
          <p:nvPr/>
        </p:nvSpPr>
        <p:spPr>
          <a:xfrm rot="21342443">
            <a:off x="2588294" y="2422166"/>
            <a:ext cx="1840467" cy="461665"/>
          </a:xfrm>
          <a:prstGeom prst="rect">
            <a:avLst/>
          </a:prstGeom>
          <a:noFill/>
        </p:spPr>
        <p:txBody>
          <a:bodyPr wrap="square" rtlCol="0">
            <a:spAutoFit/>
          </a:bodyPr>
          <a:lstStyle/>
          <a:p>
            <a:r>
              <a:rPr lang="en-US" sz="2400" dirty="0"/>
              <a:t>Anger</a:t>
            </a:r>
            <a:endParaRPr lang="en-US" dirty="0"/>
          </a:p>
        </p:txBody>
      </p:sp>
      <p:sp>
        <p:nvSpPr>
          <p:cNvPr id="19" name="TextBox 18">
            <a:extLst>
              <a:ext uri="{FF2B5EF4-FFF2-40B4-BE49-F238E27FC236}">
                <a16:creationId xmlns:a16="http://schemas.microsoft.com/office/drawing/2014/main" id="{847FEA43-2258-1C8C-995A-55316CD0E0A0}"/>
              </a:ext>
            </a:extLst>
          </p:cNvPr>
          <p:cNvSpPr txBox="1"/>
          <p:nvPr/>
        </p:nvSpPr>
        <p:spPr>
          <a:xfrm rot="1580575">
            <a:off x="2238073" y="5280522"/>
            <a:ext cx="1840467" cy="461665"/>
          </a:xfrm>
          <a:prstGeom prst="rect">
            <a:avLst/>
          </a:prstGeom>
          <a:noFill/>
        </p:spPr>
        <p:txBody>
          <a:bodyPr wrap="square" rtlCol="0">
            <a:spAutoFit/>
          </a:bodyPr>
          <a:lstStyle/>
          <a:p>
            <a:r>
              <a:rPr lang="en-US" sz="2400" dirty="0"/>
              <a:t>Suicide</a:t>
            </a:r>
            <a:endParaRPr lang="en-US" dirty="0"/>
          </a:p>
        </p:txBody>
      </p:sp>
    </p:spTree>
    <p:extLst>
      <p:ext uri="{BB962C8B-B14F-4D97-AF65-F5344CB8AC3E}">
        <p14:creationId xmlns:p14="http://schemas.microsoft.com/office/powerpoint/2010/main" val="22606951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43EFB-DE55-6CDD-D0C5-3239F5C0701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CED7CF7-C300-D426-7AA4-B5B5AC3F126E}"/>
              </a:ext>
            </a:extLst>
          </p:cNvPr>
          <p:cNvSpPr>
            <a:spLocks noGrp="1"/>
          </p:cNvSpPr>
          <p:nvPr>
            <p:ph idx="1"/>
          </p:nvPr>
        </p:nvSpPr>
        <p:spPr/>
        <p:txBody>
          <a:bodyPr/>
          <a:lstStyle/>
          <a:p>
            <a:pPr algn="l"/>
            <a:r>
              <a:rPr lang="en-AU" sz="1800" b="0" i="0" u="none" strike="noStrike" dirty="0">
                <a:solidFill>
                  <a:srgbClr val="1155CC"/>
                </a:solidFill>
                <a:effectLst/>
                <a:latin typeface="Arial" panose="020B0604020202020204" pitchFamily="34" charset="0"/>
                <a:hlinkClick r:id="rId2"/>
              </a:rPr>
              <a:t>Meat Skeleton</a:t>
            </a:r>
            <a:br>
              <a:rPr lang="en-AU" dirty="0"/>
            </a:br>
            <a:endParaRPr lang="en-US" dirty="0"/>
          </a:p>
        </p:txBody>
      </p:sp>
    </p:spTree>
    <p:extLst>
      <p:ext uri="{BB962C8B-B14F-4D97-AF65-F5344CB8AC3E}">
        <p14:creationId xmlns:p14="http://schemas.microsoft.com/office/powerpoint/2010/main" val="25762105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F0550C-E49B-D730-F676-A73526FF0EE2}"/>
              </a:ext>
            </a:extLst>
          </p:cNvPr>
          <p:cNvSpPr>
            <a:spLocks noGrp="1"/>
          </p:cNvSpPr>
          <p:nvPr>
            <p:ph idx="1"/>
          </p:nvPr>
        </p:nvSpPr>
        <p:spPr>
          <a:xfrm>
            <a:off x="838200" y="828675"/>
            <a:ext cx="10515600" cy="5664200"/>
          </a:xfrm>
        </p:spPr>
        <p:txBody>
          <a:bodyPr>
            <a:normAutofit fontScale="92500"/>
          </a:bodyPr>
          <a:lstStyle/>
          <a:p>
            <a:pPr marL="0" indent="0">
              <a:buNone/>
            </a:pPr>
            <a:r>
              <a:rPr lang="en-US" sz="3200" dirty="0"/>
              <a:t>“</a:t>
            </a:r>
            <a:r>
              <a:rPr lang="en-US" sz="3200" i="1" dirty="0"/>
              <a:t>Christ reveals man to himself</a:t>
            </a:r>
            <a:r>
              <a:rPr lang="en-US" sz="3200" dirty="0"/>
              <a:t>…This statement is the reply which the Church has given to modern rationalism… The separation of spirit and body in man has led to a growing tendency to consider the human body, not in accordance with the categories of its specific likeness to God, but rather on the basis of it’s similarity to all the other bodies present in the world of nature, bodies which man uses as raw material in his efforts to produce good for consumption… When the human body, considered apart from spirit and thought, comes to be used as </a:t>
            </a:r>
            <a:r>
              <a:rPr lang="en-US" sz="3200" i="1" dirty="0"/>
              <a:t>raw material </a:t>
            </a:r>
            <a:r>
              <a:rPr lang="en-US" sz="3200" dirty="0"/>
              <a:t>in the same way that the bodies of animals are used…we will inevitably arrive at a dreadful ethical defeat.” </a:t>
            </a:r>
          </a:p>
          <a:p>
            <a:pPr marL="0" indent="0">
              <a:buNone/>
            </a:pPr>
            <a:r>
              <a:rPr lang="en-US" dirty="0"/>
              <a:t>					</a:t>
            </a:r>
          </a:p>
          <a:p>
            <a:pPr marL="0" indent="0">
              <a:buNone/>
            </a:pPr>
            <a:r>
              <a:rPr lang="en-US" dirty="0"/>
              <a:t>							</a:t>
            </a:r>
            <a:r>
              <a:rPr lang="en-US" i="1" dirty="0"/>
              <a:t>Letter to Families, #19 </a:t>
            </a:r>
            <a:endParaRPr lang="en-US" dirty="0"/>
          </a:p>
        </p:txBody>
      </p:sp>
    </p:spTree>
    <p:extLst>
      <p:ext uri="{BB962C8B-B14F-4D97-AF65-F5344CB8AC3E}">
        <p14:creationId xmlns:p14="http://schemas.microsoft.com/office/powerpoint/2010/main" val="34828785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B658E-BBA0-94F8-2DA5-1BFB37DE9022}"/>
              </a:ext>
            </a:extLst>
          </p:cNvPr>
          <p:cNvSpPr>
            <a:spLocks noGrp="1"/>
          </p:cNvSpPr>
          <p:nvPr>
            <p:ph type="title"/>
          </p:nvPr>
        </p:nvSpPr>
        <p:spPr/>
        <p:txBody>
          <a:bodyPr/>
          <a:lstStyle/>
          <a:p>
            <a:pPr algn="ctr"/>
            <a:r>
              <a:rPr lang="en-US" dirty="0">
                <a:latin typeface="+mn-lt"/>
              </a:rPr>
              <a:t>Original Man </a:t>
            </a:r>
            <a:br>
              <a:rPr lang="en-US" dirty="0">
                <a:latin typeface="+mn-lt"/>
              </a:rPr>
            </a:br>
            <a:r>
              <a:rPr lang="en-US" dirty="0">
                <a:latin typeface="+mn-lt"/>
              </a:rPr>
              <a:t>Christ Appeals to the Beginning </a:t>
            </a:r>
          </a:p>
        </p:txBody>
      </p:sp>
      <p:pic>
        <p:nvPicPr>
          <p:cNvPr id="5" name="Content Placeholder 4" descr="A painting of two people&#10;&#10;Description automatically generated">
            <a:extLst>
              <a:ext uri="{FF2B5EF4-FFF2-40B4-BE49-F238E27FC236}">
                <a16:creationId xmlns:a16="http://schemas.microsoft.com/office/drawing/2014/main" id="{D8204522-4BF5-B045-CA27-E1946C5DFBF6}"/>
              </a:ext>
            </a:extLst>
          </p:cNvPr>
          <p:cNvPicPr>
            <a:picLocks noGrp="1" noChangeAspect="1"/>
          </p:cNvPicPr>
          <p:nvPr>
            <p:ph idx="1"/>
          </p:nvPr>
        </p:nvPicPr>
        <p:blipFill>
          <a:blip r:embed="rId2"/>
          <a:stretch>
            <a:fillRect/>
          </a:stretch>
        </p:blipFill>
        <p:spPr>
          <a:xfrm>
            <a:off x="2152650" y="2255044"/>
            <a:ext cx="7886700" cy="3492500"/>
          </a:xfrm>
        </p:spPr>
      </p:pic>
    </p:spTree>
    <p:extLst>
      <p:ext uri="{BB962C8B-B14F-4D97-AF65-F5344CB8AC3E}">
        <p14:creationId xmlns:p14="http://schemas.microsoft.com/office/powerpoint/2010/main" val="16984406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BCCBF-ACB7-EAF2-B69F-64F931E342FA}"/>
              </a:ext>
            </a:extLst>
          </p:cNvPr>
          <p:cNvSpPr>
            <a:spLocks noGrp="1"/>
          </p:cNvSpPr>
          <p:nvPr>
            <p:ph type="title"/>
          </p:nvPr>
        </p:nvSpPr>
        <p:spPr/>
        <p:txBody>
          <a:bodyPr/>
          <a:lstStyle/>
          <a:p>
            <a:endParaRPr lang="en-US" dirty="0"/>
          </a:p>
        </p:txBody>
      </p:sp>
      <p:pic>
        <p:nvPicPr>
          <p:cNvPr id="5" name="Content Placeholder 4" descr="A painting of a group of people&#10;&#10;Description automatically generated">
            <a:extLst>
              <a:ext uri="{FF2B5EF4-FFF2-40B4-BE49-F238E27FC236}">
                <a16:creationId xmlns:a16="http://schemas.microsoft.com/office/drawing/2014/main" id="{7D0284F0-0FE9-4E25-9C46-27E8C86E1B51}"/>
              </a:ext>
            </a:extLst>
          </p:cNvPr>
          <p:cNvPicPr>
            <a:picLocks noGrp="1" noChangeAspect="1"/>
          </p:cNvPicPr>
          <p:nvPr>
            <p:ph idx="1"/>
          </p:nvPr>
        </p:nvPicPr>
        <p:blipFill>
          <a:blip r:embed="rId2"/>
          <a:stretch>
            <a:fillRect/>
          </a:stretch>
        </p:blipFill>
        <p:spPr>
          <a:xfrm>
            <a:off x="1552574" y="365125"/>
            <a:ext cx="8477250" cy="5835553"/>
          </a:xfrm>
        </p:spPr>
      </p:pic>
      <p:sp>
        <p:nvSpPr>
          <p:cNvPr id="6" name="TextBox 5">
            <a:extLst>
              <a:ext uri="{FF2B5EF4-FFF2-40B4-BE49-F238E27FC236}">
                <a16:creationId xmlns:a16="http://schemas.microsoft.com/office/drawing/2014/main" id="{09ED2D06-9712-E3D4-D627-3D0705610BCB}"/>
              </a:ext>
            </a:extLst>
          </p:cNvPr>
          <p:cNvSpPr txBox="1"/>
          <p:nvPr/>
        </p:nvSpPr>
        <p:spPr>
          <a:xfrm>
            <a:off x="4382320" y="6123543"/>
            <a:ext cx="2817759" cy="369332"/>
          </a:xfrm>
          <a:prstGeom prst="rect">
            <a:avLst/>
          </a:prstGeom>
          <a:noFill/>
        </p:spPr>
        <p:txBody>
          <a:bodyPr wrap="none" rtlCol="0">
            <a:spAutoFit/>
          </a:bodyPr>
          <a:lstStyle/>
          <a:p>
            <a:r>
              <a:rPr lang="en-AU" b="0" i="0" u="none" strike="noStrike" dirty="0">
                <a:solidFill>
                  <a:srgbClr val="222222"/>
                </a:solidFill>
                <a:effectLst/>
                <a:latin typeface="Helvetica Neue" panose="02000503000000020004" pitchFamily="2" charset="0"/>
              </a:rPr>
              <a:t>Jan van </a:t>
            </a:r>
            <a:r>
              <a:rPr lang="en-AU" b="0" i="0" u="none" strike="noStrike" dirty="0" err="1">
                <a:solidFill>
                  <a:srgbClr val="222222"/>
                </a:solidFill>
                <a:effectLst/>
                <a:latin typeface="Helvetica Neue" panose="02000503000000020004" pitchFamily="2" charset="0"/>
              </a:rPr>
              <a:t>Doornik</a:t>
            </a:r>
            <a:r>
              <a:rPr lang="en-AU" b="0" i="0" u="none" strike="noStrike" dirty="0">
                <a:solidFill>
                  <a:srgbClr val="222222"/>
                </a:solidFill>
                <a:effectLst/>
                <a:latin typeface="Helvetica Neue" panose="02000503000000020004" pitchFamily="2" charset="0"/>
              </a:rPr>
              <a:t>, c. 1525.</a:t>
            </a:r>
            <a:endParaRPr lang="en-US" dirty="0"/>
          </a:p>
        </p:txBody>
      </p:sp>
    </p:spTree>
    <p:extLst>
      <p:ext uri="{BB962C8B-B14F-4D97-AF65-F5344CB8AC3E}">
        <p14:creationId xmlns:p14="http://schemas.microsoft.com/office/powerpoint/2010/main" val="11160521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B1C14-6A37-BFB7-9AB8-2F0F334E2A28}"/>
              </a:ext>
            </a:extLst>
          </p:cNvPr>
          <p:cNvSpPr>
            <a:spLocks noGrp="1"/>
          </p:cNvSpPr>
          <p:nvPr>
            <p:ph type="title"/>
          </p:nvPr>
        </p:nvSpPr>
        <p:spPr/>
        <p:txBody>
          <a:bodyPr/>
          <a:lstStyle/>
          <a:p>
            <a:endParaRPr lang="en-US"/>
          </a:p>
        </p:txBody>
      </p:sp>
      <p:pic>
        <p:nvPicPr>
          <p:cNvPr id="5" name="Content Placeholder 4" descr="A gold frame with a white background&#10;&#10;Description automatically generated">
            <a:extLst>
              <a:ext uri="{FF2B5EF4-FFF2-40B4-BE49-F238E27FC236}">
                <a16:creationId xmlns:a16="http://schemas.microsoft.com/office/drawing/2014/main" id="{420F889D-2ACE-4B8A-4147-0ECCA3C1DA24}"/>
              </a:ext>
            </a:extLst>
          </p:cNvPr>
          <p:cNvPicPr>
            <a:picLocks noGrp="1" noChangeAspect="1"/>
          </p:cNvPicPr>
          <p:nvPr>
            <p:ph idx="1"/>
          </p:nvPr>
        </p:nvPicPr>
        <p:blipFill>
          <a:blip r:embed="rId2"/>
          <a:stretch>
            <a:fillRect/>
          </a:stretch>
        </p:blipFill>
        <p:spPr>
          <a:xfrm>
            <a:off x="87911" y="454215"/>
            <a:ext cx="12016177" cy="5949569"/>
          </a:xfrm>
          <a:solidFill>
            <a:srgbClr val="A7A790"/>
          </a:solidFill>
        </p:spPr>
      </p:pic>
      <p:sp>
        <p:nvSpPr>
          <p:cNvPr id="6" name="TextBox 5">
            <a:extLst>
              <a:ext uri="{FF2B5EF4-FFF2-40B4-BE49-F238E27FC236}">
                <a16:creationId xmlns:a16="http://schemas.microsoft.com/office/drawing/2014/main" id="{A3FB0EE3-8F46-75B2-4BC3-B8AF0AE59855}"/>
              </a:ext>
            </a:extLst>
          </p:cNvPr>
          <p:cNvSpPr txBox="1"/>
          <p:nvPr/>
        </p:nvSpPr>
        <p:spPr>
          <a:xfrm>
            <a:off x="1010653" y="3236564"/>
            <a:ext cx="2117557" cy="1077218"/>
          </a:xfrm>
          <a:prstGeom prst="rect">
            <a:avLst/>
          </a:prstGeom>
          <a:noFill/>
        </p:spPr>
        <p:txBody>
          <a:bodyPr wrap="square" rtlCol="0">
            <a:spAutoFit/>
          </a:bodyPr>
          <a:lstStyle/>
          <a:p>
            <a:pPr algn="ctr"/>
            <a:r>
              <a:rPr lang="en-US" sz="3200" dirty="0"/>
              <a:t>ORIGINAL MAN</a:t>
            </a:r>
          </a:p>
        </p:txBody>
      </p:sp>
      <p:sp>
        <p:nvSpPr>
          <p:cNvPr id="7" name="TextBox 6">
            <a:extLst>
              <a:ext uri="{FF2B5EF4-FFF2-40B4-BE49-F238E27FC236}">
                <a16:creationId xmlns:a16="http://schemas.microsoft.com/office/drawing/2014/main" id="{DB5D36BA-21D4-482B-91F4-96CEB52E1E64}"/>
              </a:ext>
            </a:extLst>
          </p:cNvPr>
          <p:cNvSpPr txBox="1"/>
          <p:nvPr/>
        </p:nvSpPr>
        <p:spPr>
          <a:xfrm>
            <a:off x="4844716" y="3236564"/>
            <a:ext cx="2502566" cy="1077218"/>
          </a:xfrm>
          <a:prstGeom prst="rect">
            <a:avLst/>
          </a:prstGeom>
          <a:noFill/>
        </p:spPr>
        <p:txBody>
          <a:bodyPr wrap="square" rtlCol="0">
            <a:spAutoFit/>
          </a:bodyPr>
          <a:lstStyle/>
          <a:p>
            <a:pPr algn="ctr"/>
            <a:r>
              <a:rPr lang="en-US" sz="3200" dirty="0"/>
              <a:t>HISTORICAL MAN</a:t>
            </a:r>
          </a:p>
        </p:txBody>
      </p:sp>
      <p:sp>
        <p:nvSpPr>
          <p:cNvPr id="8" name="TextBox 7">
            <a:extLst>
              <a:ext uri="{FF2B5EF4-FFF2-40B4-BE49-F238E27FC236}">
                <a16:creationId xmlns:a16="http://schemas.microsoft.com/office/drawing/2014/main" id="{0F9BE3AB-ACE5-4544-EBF3-14A10AF0543B}"/>
              </a:ext>
            </a:extLst>
          </p:cNvPr>
          <p:cNvSpPr txBox="1"/>
          <p:nvPr/>
        </p:nvSpPr>
        <p:spPr>
          <a:xfrm>
            <a:off x="8357938" y="3236564"/>
            <a:ext cx="3396916" cy="1015663"/>
          </a:xfrm>
          <a:prstGeom prst="rect">
            <a:avLst/>
          </a:prstGeom>
          <a:noFill/>
        </p:spPr>
        <p:txBody>
          <a:bodyPr wrap="square" rtlCol="0">
            <a:spAutoFit/>
          </a:bodyPr>
          <a:lstStyle/>
          <a:p>
            <a:pPr algn="ctr"/>
            <a:r>
              <a:rPr lang="en-US" sz="2800" dirty="0"/>
              <a:t>ESCHATOLOGICAL</a:t>
            </a:r>
            <a:r>
              <a:rPr lang="en-US" sz="3200" dirty="0"/>
              <a:t> </a:t>
            </a:r>
            <a:r>
              <a:rPr lang="en-US" sz="2800" dirty="0"/>
              <a:t>MAN</a:t>
            </a:r>
            <a:endParaRPr lang="en-US" sz="3200" dirty="0"/>
          </a:p>
        </p:txBody>
      </p:sp>
    </p:spTree>
    <p:extLst>
      <p:ext uri="{BB962C8B-B14F-4D97-AF65-F5344CB8AC3E}">
        <p14:creationId xmlns:p14="http://schemas.microsoft.com/office/powerpoint/2010/main" val="5663218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4" descr="A person with his hands together&#10;&#10;Description automatically generated">
            <a:extLst>
              <a:ext uri="{FF2B5EF4-FFF2-40B4-BE49-F238E27FC236}">
                <a16:creationId xmlns:a16="http://schemas.microsoft.com/office/drawing/2014/main" id="{8338DB61-A9B9-C2F8-D236-3A9B3B825769}"/>
              </a:ext>
            </a:extLst>
          </p:cNvPr>
          <p:cNvPicPr>
            <a:picLocks noGrp="1" noChangeAspect="1"/>
          </p:cNvPicPr>
          <p:nvPr>
            <p:ph idx="1"/>
          </p:nvPr>
        </p:nvPicPr>
        <p:blipFill>
          <a:blip r:embed="rId2"/>
          <a:stretch>
            <a:fillRect/>
          </a:stretch>
        </p:blipFill>
        <p:spPr>
          <a:xfrm>
            <a:off x="3682314" y="-27516"/>
            <a:ext cx="4453338" cy="6913032"/>
          </a:xfrm>
        </p:spPr>
      </p:pic>
    </p:spTree>
    <p:extLst>
      <p:ext uri="{BB962C8B-B14F-4D97-AF65-F5344CB8AC3E}">
        <p14:creationId xmlns:p14="http://schemas.microsoft.com/office/powerpoint/2010/main" val="1525011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0DB04-BA98-D8B2-4901-30E2A8C88C94}"/>
              </a:ext>
            </a:extLst>
          </p:cNvPr>
          <p:cNvSpPr>
            <a:spLocks noGrp="1"/>
          </p:cNvSpPr>
          <p:nvPr>
            <p:ph type="title"/>
          </p:nvPr>
        </p:nvSpPr>
        <p:spPr>
          <a:xfrm>
            <a:off x="740664" y="1072261"/>
            <a:ext cx="10515600" cy="1325563"/>
          </a:xfrm>
        </p:spPr>
        <p:txBody>
          <a:bodyPr>
            <a:normAutofit fontScale="90000"/>
          </a:bodyPr>
          <a:lstStyle/>
          <a:p>
            <a:r>
              <a:rPr lang="en-US" dirty="0"/>
              <a:t>Why does Christ point us back to the beginning? </a:t>
            </a:r>
            <a:br>
              <a:rPr lang="en-US" dirty="0"/>
            </a:br>
            <a:endParaRPr lang="en-US" dirty="0"/>
          </a:p>
        </p:txBody>
      </p:sp>
      <p:sp>
        <p:nvSpPr>
          <p:cNvPr id="3" name="Content Placeholder 2">
            <a:extLst>
              <a:ext uri="{FF2B5EF4-FFF2-40B4-BE49-F238E27FC236}">
                <a16:creationId xmlns:a16="http://schemas.microsoft.com/office/drawing/2014/main" id="{5DFD8BE4-E0B0-CC2D-BD14-D3794C86519B}"/>
              </a:ext>
            </a:extLst>
          </p:cNvPr>
          <p:cNvSpPr>
            <a:spLocks noGrp="1"/>
          </p:cNvSpPr>
          <p:nvPr>
            <p:ph idx="1"/>
          </p:nvPr>
        </p:nvSpPr>
        <p:spPr/>
        <p:txBody>
          <a:bodyPr/>
          <a:lstStyle/>
          <a:p>
            <a:r>
              <a:rPr lang="en-US" sz="3200" dirty="0"/>
              <a:t>To regain what has been lost. </a:t>
            </a:r>
          </a:p>
          <a:p>
            <a:endParaRPr lang="en-US" dirty="0"/>
          </a:p>
          <a:p>
            <a:endParaRPr lang="en-US" dirty="0"/>
          </a:p>
          <a:p>
            <a:pPr marL="0" indent="0">
              <a:buNone/>
            </a:pPr>
            <a:r>
              <a:rPr lang="en-US" sz="4000" dirty="0">
                <a:latin typeface="+mj-lt"/>
              </a:rPr>
              <a:t>How do we regain what has been lost? </a:t>
            </a:r>
          </a:p>
          <a:p>
            <a:r>
              <a:rPr lang="en-US" sz="3200" dirty="0"/>
              <a:t>Redemption = </a:t>
            </a:r>
            <a:r>
              <a:rPr lang="en-US" sz="3200" i="1" dirty="0" err="1"/>
              <a:t>Redimere</a:t>
            </a:r>
            <a:r>
              <a:rPr lang="en-US" sz="3200" i="1" dirty="0"/>
              <a:t> </a:t>
            </a:r>
            <a:r>
              <a:rPr lang="en-US" sz="3200" dirty="0"/>
              <a:t>(Latin) = to regain, to buy back</a:t>
            </a:r>
          </a:p>
        </p:txBody>
      </p:sp>
    </p:spTree>
    <p:extLst>
      <p:ext uri="{BB962C8B-B14F-4D97-AF65-F5344CB8AC3E}">
        <p14:creationId xmlns:p14="http://schemas.microsoft.com/office/powerpoint/2010/main" val="34941376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67D5D-283C-FF21-6EEB-DA1D9AC92C3F}"/>
              </a:ext>
            </a:extLst>
          </p:cNvPr>
          <p:cNvSpPr>
            <a:spLocks noGrp="1"/>
          </p:cNvSpPr>
          <p:nvPr>
            <p:ph type="title"/>
          </p:nvPr>
        </p:nvSpPr>
        <p:spPr/>
        <p:txBody>
          <a:bodyPr/>
          <a:lstStyle/>
          <a:p>
            <a:br>
              <a:rPr lang="en-US" dirty="0"/>
            </a:br>
            <a:r>
              <a:rPr lang="en-US" dirty="0"/>
              <a:t>Fill in the blank….</a:t>
            </a:r>
          </a:p>
        </p:txBody>
      </p:sp>
      <p:sp>
        <p:nvSpPr>
          <p:cNvPr id="3" name="Content Placeholder 2">
            <a:extLst>
              <a:ext uri="{FF2B5EF4-FFF2-40B4-BE49-F238E27FC236}">
                <a16:creationId xmlns:a16="http://schemas.microsoft.com/office/drawing/2014/main" id="{F8C66505-0D14-401F-E51E-5395912F5D60}"/>
              </a:ext>
            </a:extLst>
          </p:cNvPr>
          <p:cNvSpPr>
            <a:spLocks noGrp="1"/>
          </p:cNvSpPr>
          <p:nvPr>
            <p:ph idx="1"/>
          </p:nvPr>
        </p:nvSpPr>
        <p:spPr>
          <a:xfrm>
            <a:off x="2179320" y="1886585"/>
            <a:ext cx="10515600" cy="4351338"/>
          </a:xfrm>
        </p:spPr>
        <p:txBody>
          <a:bodyPr/>
          <a:lstStyle/>
          <a:p>
            <a:pPr marL="0" indent="0">
              <a:buNone/>
            </a:pPr>
            <a:endParaRPr lang="en-US" dirty="0"/>
          </a:p>
          <a:p>
            <a:pPr marL="0" indent="0">
              <a:buNone/>
            </a:pPr>
            <a:endParaRPr lang="en-US" dirty="0"/>
          </a:p>
          <a:p>
            <a:pPr marL="0" indent="0">
              <a:buNone/>
            </a:pPr>
            <a:r>
              <a:rPr lang="en-US" sz="5400" dirty="0"/>
              <a:t>	</a:t>
            </a:r>
            <a:r>
              <a:rPr lang="en-US" sz="6600" dirty="0"/>
              <a:t>Original _______</a:t>
            </a:r>
          </a:p>
        </p:txBody>
      </p:sp>
    </p:spTree>
    <p:extLst>
      <p:ext uri="{BB962C8B-B14F-4D97-AF65-F5344CB8AC3E}">
        <p14:creationId xmlns:p14="http://schemas.microsoft.com/office/powerpoint/2010/main" val="18007893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67D5D-283C-FF21-6EEB-DA1D9AC92C3F}"/>
              </a:ext>
            </a:extLst>
          </p:cNvPr>
          <p:cNvSpPr>
            <a:spLocks noGrp="1"/>
          </p:cNvSpPr>
          <p:nvPr>
            <p:ph type="title"/>
          </p:nvPr>
        </p:nvSpPr>
        <p:spPr/>
        <p:txBody>
          <a:bodyPr/>
          <a:lstStyle/>
          <a:p>
            <a:br>
              <a:rPr lang="en-US" dirty="0"/>
            </a:br>
            <a:r>
              <a:rPr lang="en-US" dirty="0"/>
              <a:t>Fill in the blank….</a:t>
            </a:r>
          </a:p>
        </p:txBody>
      </p:sp>
      <p:sp>
        <p:nvSpPr>
          <p:cNvPr id="3" name="Content Placeholder 2">
            <a:extLst>
              <a:ext uri="{FF2B5EF4-FFF2-40B4-BE49-F238E27FC236}">
                <a16:creationId xmlns:a16="http://schemas.microsoft.com/office/drawing/2014/main" id="{F8C66505-0D14-401F-E51E-5395912F5D60}"/>
              </a:ext>
            </a:extLst>
          </p:cNvPr>
          <p:cNvSpPr>
            <a:spLocks noGrp="1"/>
          </p:cNvSpPr>
          <p:nvPr>
            <p:ph idx="1"/>
          </p:nvPr>
        </p:nvSpPr>
        <p:spPr>
          <a:xfrm>
            <a:off x="2179320" y="1886585"/>
            <a:ext cx="10515600" cy="4351338"/>
          </a:xfrm>
        </p:spPr>
        <p:txBody>
          <a:bodyPr/>
          <a:lstStyle/>
          <a:p>
            <a:pPr marL="0" indent="0">
              <a:buNone/>
            </a:pPr>
            <a:endParaRPr lang="en-US" dirty="0"/>
          </a:p>
          <a:p>
            <a:pPr marL="0" indent="0">
              <a:buNone/>
            </a:pPr>
            <a:endParaRPr lang="en-US" dirty="0"/>
          </a:p>
          <a:p>
            <a:pPr marL="0" indent="0">
              <a:buNone/>
            </a:pPr>
            <a:r>
              <a:rPr lang="en-US" sz="5400" dirty="0"/>
              <a:t>	</a:t>
            </a:r>
            <a:r>
              <a:rPr lang="en-US" sz="6600" dirty="0"/>
              <a:t>Original </a:t>
            </a:r>
            <a:r>
              <a:rPr lang="en-US" sz="6600" u="sng" dirty="0"/>
              <a:t>__Sin___</a:t>
            </a:r>
          </a:p>
        </p:txBody>
      </p:sp>
    </p:spTree>
    <p:extLst>
      <p:ext uri="{BB962C8B-B14F-4D97-AF65-F5344CB8AC3E}">
        <p14:creationId xmlns:p14="http://schemas.microsoft.com/office/powerpoint/2010/main" val="4141327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lose-up of a plant growing from the ground&#10;&#10;Description automatically generated">
            <a:extLst>
              <a:ext uri="{FF2B5EF4-FFF2-40B4-BE49-F238E27FC236}">
                <a16:creationId xmlns:a16="http://schemas.microsoft.com/office/drawing/2014/main" id="{570F9293-5219-3917-7C00-EBC4639E3426}"/>
              </a:ext>
            </a:extLst>
          </p:cNvPr>
          <p:cNvPicPr>
            <a:picLocks noChangeAspect="1"/>
          </p:cNvPicPr>
          <p:nvPr/>
        </p:nvPicPr>
        <p:blipFill rotWithShape="1">
          <a:blip r:embed="rId2"/>
          <a:srcRect r="5433"/>
          <a:stretch/>
        </p:blipFill>
        <p:spPr>
          <a:xfrm>
            <a:off x="0" y="-543387"/>
            <a:ext cx="12192000" cy="8347871"/>
          </a:xfrm>
          <a:prstGeom prst="rect">
            <a:avLst/>
          </a:prstGeom>
        </p:spPr>
      </p:pic>
      <p:sp>
        <p:nvSpPr>
          <p:cNvPr id="2" name="Title 1">
            <a:extLst>
              <a:ext uri="{FF2B5EF4-FFF2-40B4-BE49-F238E27FC236}">
                <a16:creationId xmlns:a16="http://schemas.microsoft.com/office/drawing/2014/main" id="{DC53EAE3-7DE4-BEDA-E4DA-7991C7DAB8D6}"/>
              </a:ext>
            </a:extLst>
          </p:cNvPr>
          <p:cNvSpPr>
            <a:spLocks noGrp="1"/>
          </p:cNvSpPr>
          <p:nvPr>
            <p:ph type="title"/>
          </p:nvPr>
        </p:nvSpPr>
        <p:spPr>
          <a:xfrm>
            <a:off x="6590350" y="508892"/>
            <a:ext cx="10515600" cy="1306443"/>
          </a:xfrm>
        </p:spPr>
        <p:txBody>
          <a:bodyPr>
            <a:normAutofit/>
          </a:bodyPr>
          <a:lstStyle/>
          <a:p>
            <a:r>
              <a:rPr lang="en-US" sz="3200" u="sng" dirty="0">
                <a:latin typeface="+mn-lt"/>
              </a:rPr>
              <a:t>The Three Original Experiences: </a:t>
            </a:r>
          </a:p>
        </p:txBody>
      </p:sp>
      <p:sp>
        <p:nvSpPr>
          <p:cNvPr id="3" name="Content Placeholder 2">
            <a:extLst>
              <a:ext uri="{FF2B5EF4-FFF2-40B4-BE49-F238E27FC236}">
                <a16:creationId xmlns:a16="http://schemas.microsoft.com/office/drawing/2014/main" id="{B3118680-9A8B-8B04-1BBD-7B54E0A82AD2}"/>
              </a:ext>
            </a:extLst>
          </p:cNvPr>
          <p:cNvSpPr>
            <a:spLocks noGrp="1"/>
          </p:cNvSpPr>
          <p:nvPr>
            <p:ph idx="1"/>
          </p:nvPr>
        </p:nvSpPr>
        <p:spPr>
          <a:xfrm>
            <a:off x="7695376" y="2331567"/>
            <a:ext cx="2940540" cy="2384812"/>
          </a:xfrm>
        </p:spPr>
        <p:txBody>
          <a:bodyPr>
            <a:normAutofit/>
          </a:bodyPr>
          <a:lstStyle/>
          <a:p>
            <a:r>
              <a:rPr lang="en-US" sz="2400" dirty="0"/>
              <a:t>Original Solitude</a:t>
            </a:r>
          </a:p>
          <a:p>
            <a:pPr marL="0" indent="0">
              <a:buNone/>
            </a:pPr>
            <a:endParaRPr lang="en-US" sz="2400" dirty="0"/>
          </a:p>
          <a:p>
            <a:r>
              <a:rPr lang="en-US" sz="2400" dirty="0"/>
              <a:t>Original Unity </a:t>
            </a:r>
          </a:p>
          <a:p>
            <a:pPr marL="0" indent="0">
              <a:buNone/>
            </a:pPr>
            <a:endParaRPr lang="en-US" sz="2400" dirty="0"/>
          </a:p>
          <a:p>
            <a:r>
              <a:rPr lang="en-US" sz="2400" dirty="0"/>
              <a:t>Original Nakedness </a:t>
            </a:r>
          </a:p>
        </p:txBody>
      </p:sp>
    </p:spTree>
    <p:extLst>
      <p:ext uri="{BB962C8B-B14F-4D97-AF65-F5344CB8AC3E}">
        <p14:creationId xmlns:p14="http://schemas.microsoft.com/office/powerpoint/2010/main" val="33940162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68ADB-EDE4-1DE3-A11F-C9D811268B6C}"/>
              </a:ext>
            </a:extLst>
          </p:cNvPr>
          <p:cNvSpPr>
            <a:spLocks noGrp="1"/>
          </p:cNvSpPr>
          <p:nvPr>
            <p:ph type="title"/>
          </p:nvPr>
        </p:nvSpPr>
        <p:spPr>
          <a:xfrm>
            <a:off x="266700" y="785622"/>
            <a:ext cx="6379465" cy="914841"/>
          </a:xfrm>
        </p:spPr>
        <p:txBody>
          <a:bodyPr anchor="b">
            <a:normAutofit/>
          </a:bodyPr>
          <a:lstStyle/>
          <a:p>
            <a:r>
              <a:rPr lang="en-US" sz="4000" dirty="0">
                <a:latin typeface="+mn-lt"/>
              </a:rPr>
              <a:t>The First Creation Account </a:t>
            </a:r>
          </a:p>
        </p:txBody>
      </p:sp>
      <p:sp>
        <p:nvSpPr>
          <p:cNvPr id="3" name="Content Placeholder 2">
            <a:extLst>
              <a:ext uri="{FF2B5EF4-FFF2-40B4-BE49-F238E27FC236}">
                <a16:creationId xmlns:a16="http://schemas.microsoft.com/office/drawing/2014/main" id="{05C3E864-D187-4245-1C06-7A22FA356736}"/>
              </a:ext>
            </a:extLst>
          </p:cNvPr>
          <p:cNvSpPr>
            <a:spLocks noGrp="1"/>
          </p:cNvSpPr>
          <p:nvPr>
            <p:ph idx="1"/>
          </p:nvPr>
        </p:nvSpPr>
        <p:spPr>
          <a:xfrm>
            <a:off x="0" y="1930747"/>
            <a:ext cx="5940398" cy="4696968"/>
          </a:xfrm>
        </p:spPr>
        <p:txBody>
          <a:bodyPr anchor="t">
            <a:noAutofit/>
          </a:bodyPr>
          <a:lstStyle/>
          <a:p>
            <a:endParaRPr lang="en-AU" i="1" kern="100" dirty="0">
              <a:effectLst/>
              <a:latin typeface="Calibri" panose="020F0502020204030204" pitchFamily="34" charset="0"/>
              <a:ea typeface="Calibri" panose="020F0502020204030204" pitchFamily="34" charset="0"/>
              <a:cs typeface="Times New Roman" panose="02020603050405020304" pitchFamily="18" charset="0"/>
            </a:endParaRPr>
          </a:p>
          <a:p>
            <a:pPr indent="0">
              <a:buNone/>
            </a:pPr>
            <a:r>
              <a:rPr lang="en-AU" i="1" kern="100" dirty="0">
                <a:effectLst/>
                <a:latin typeface="Calibri" panose="020F0502020204030204" pitchFamily="34" charset="0"/>
                <a:ea typeface="Calibri" panose="020F0502020204030204" pitchFamily="34" charset="0"/>
                <a:cs typeface="Calibri" panose="020F0502020204030204" pitchFamily="34" charset="0"/>
              </a:rPr>
              <a:t>“Then God said: ‘Let us make man in our image, after our likeness.’… So God created man in his own image; in the image of God he created him; male and female he created them. And God blessed them, and God said to them, ‘Be fruitful and multiply, and fill the earth and subdue it…’”</a:t>
            </a:r>
          </a:p>
          <a:p>
            <a:pPr lvl="3" indent="0">
              <a:buNone/>
            </a:pPr>
            <a:r>
              <a:rPr lang="en-AU" sz="2800" kern="100" dirty="0">
                <a:latin typeface="Calibri" panose="020F0502020204030204" pitchFamily="34" charset="0"/>
                <a:ea typeface="Calibri" panose="020F0502020204030204" pitchFamily="34" charset="0"/>
                <a:cs typeface="Calibri" panose="020F0502020204030204" pitchFamily="34" charset="0"/>
              </a:rPr>
              <a:t>					Genesis 1:26-28</a:t>
            </a:r>
            <a:endParaRPr lang="en-AU"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A painting of a person and two men&#10;&#10;Description automatically generated">
            <a:extLst>
              <a:ext uri="{FF2B5EF4-FFF2-40B4-BE49-F238E27FC236}">
                <a16:creationId xmlns:a16="http://schemas.microsoft.com/office/drawing/2014/main" id="{63256A7D-2924-3CDB-627E-6F32F3F69E50}"/>
              </a:ext>
            </a:extLst>
          </p:cNvPr>
          <p:cNvPicPr>
            <a:picLocks noChangeAspect="1"/>
          </p:cNvPicPr>
          <p:nvPr/>
        </p:nvPicPr>
        <p:blipFill>
          <a:blip r:embed="rId2"/>
          <a:stretch>
            <a:fillRect/>
          </a:stretch>
        </p:blipFill>
        <p:spPr>
          <a:xfrm>
            <a:off x="5940398" y="-1642"/>
            <a:ext cx="6379465" cy="6859642"/>
          </a:xfrm>
          <a:prstGeom prst="rect">
            <a:avLst/>
          </a:prstGeom>
        </p:spPr>
      </p:pic>
    </p:spTree>
    <p:extLst>
      <p:ext uri="{BB962C8B-B14F-4D97-AF65-F5344CB8AC3E}">
        <p14:creationId xmlns:p14="http://schemas.microsoft.com/office/powerpoint/2010/main" val="7564556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ainting of a person and two men&#10;&#10;Description automatically generated">
            <a:extLst>
              <a:ext uri="{FF2B5EF4-FFF2-40B4-BE49-F238E27FC236}">
                <a16:creationId xmlns:a16="http://schemas.microsoft.com/office/drawing/2014/main" id="{5E0A8645-C63A-A76C-565C-E82207D40C23}"/>
              </a:ext>
            </a:extLst>
          </p:cNvPr>
          <p:cNvPicPr>
            <a:picLocks noChangeAspect="1"/>
          </p:cNvPicPr>
          <p:nvPr/>
        </p:nvPicPr>
        <p:blipFill rotWithShape="1">
          <a:blip r:embed="rId2">
            <a:alphaModFix amt="20000"/>
          </a:blip>
          <a:srcRect t="20453" r="1" b="13590"/>
          <a:stretch/>
        </p:blipFill>
        <p:spPr>
          <a:xfrm>
            <a:off x="-2" y="-301070"/>
            <a:ext cx="12192001" cy="8646920"/>
          </a:xfrm>
          <a:prstGeom prst="rect">
            <a:avLst/>
          </a:prstGeom>
          <a:noFill/>
          <a:effectLst>
            <a:outerShdw blurRad="50800" dist="50800" dir="5400000" algn="ctr" rotWithShape="0">
              <a:srgbClr val="000000">
                <a:alpha val="77000"/>
              </a:srgbClr>
            </a:outerShdw>
          </a:effectLst>
        </p:spPr>
      </p:pic>
      <p:sp>
        <p:nvSpPr>
          <p:cNvPr id="2" name="Title 1">
            <a:extLst>
              <a:ext uri="{FF2B5EF4-FFF2-40B4-BE49-F238E27FC236}">
                <a16:creationId xmlns:a16="http://schemas.microsoft.com/office/drawing/2014/main" id="{CF220CC6-5C1D-3B88-1710-2FBD1740530B}"/>
              </a:ext>
            </a:extLst>
          </p:cNvPr>
          <p:cNvSpPr>
            <a:spLocks noGrp="1"/>
          </p:cNvSpPr>
          <p:nvPr>
            <p:ph type="title"/>
          </p:nvPr>
        </p:nvSpPr>
        <p:spPr>
          <a:xfrm>
            <a:off x="838200" y="365125"/>
            <a:ext cx="3822189" cy="1899912"/>
          </a:xfrm>
        </p:spPr>
        <p:txBody>
          <a:bodyPr>
            <a:normAutofit/>
          </a:bodyPr>
          <a:lstStyle/>
          <a:p>
            <a:endParaRPr lang="en-US" sz="4000"/>
          </a:p>
        </p:txBody>
      </p:sp>
      <p:sp>
        <p:nvSpPr>
          <p:cNvPr id="3" name="Content Placeholder 2">
            <a:extLst>
              <a:ext uri="{FF2B5EF4-FFF2-40B4-BE49-F238E27FC236}">
                <a16:creationId xmlns:a16="http://schemas.microsoft.com/office/drawing/2014/main" id="{D9778B7A-460D-7F05-ADE1-BD4188FCFF35}"/>
              </a:ext>
            </a:extLst>
          </p:cNvPr>
          <p:cNvSpPr>
            <a:spLocks noGrp="1"/>
          </p:cNvSpPr>
          <p:nvPr>
            <p:ph idx="1"/>
          </p:nvPr>
        </p:nvSpPr>
        <p:spPr>
          <a:xfrm>
            <a:off x="-1" y="0"/>
            <a:ext cx="12188951" cy="6492875"/>
          </a:xfrm>
        </p:spPr>
        <p:txBody>
          <a:bodyPr>
            <a:normAutofit fontScale="85000" lnSpcReduction="20000"/>
          </a:bodyPr>
          <a:lstStyle/>
          <a:p>
            <a:endParaRPr lang="en-US" sz="1700" dirty="0"/>
          </a:p>
          <a:p>
            <a:endParaRPr lang="en-US" dirty="0"/>
          </a:p>
          <a:p>
            <a:endParaRPr lang="en-US" dirty="0"/>
          </a:p>
          <a:p>
            <a:pPr algn="ctr"/>
            <a:r>
              <a:rPr lang="en-US" sz="4400" dirty="0"/>
              <a:t>Created in the Image and Likeness of God</a:t>
            </a:r>
          </a:p>
          <a:p>
            <a:pPr marL="0" indent="0" algn="ctr">
              <a:buNone/>
            </a:pPr>
            <a:endParaRPr lang="en-US" sz="4400" dirty="0"/>
          </a:p>
          <a:p>
            <a:pPr marL="0" indent="0" algn="ctr">
              <a:buNone/>
            </a:pPr>
            <a:endParaRPr lang="en-US" sz="4400" dirty="0"/>
          </a:p>
          <a:p>
            <a:pPr algn="ctr"/>
            <a:r>
              <a:rPr lang="en-US" sz="4400" dirty="0"/>
              <a:t>Created Male and Female </a:t>
            </a:r>
          </a:p>
          <a:p>
            <a:pPr algn="ctr"/>
            <a:endParaRPr lang="en-US" sz="4400" dirty="0"/>
          </a:p>
          <a:p>
            <a:pPr algn="ctr"/>
            <a:endParaRPr lang="en-US" sz="4400" dirty="0"/>
          </a:p>
          <a:p>
            <a:pPr algn="ctr"/>
            <a:r>
              <a:rPr lang="en-US" sz="4400" dirty="0"/>
              <a:t>Called to be Fruitful and Multiply </a:t>
            </a:r>
          </a:p>
          <a:p>
            <a:pPr algn="ctr"/>
            <a:endParaRPr lang="en-US" sz="2500" dirty="0"/>
          </a:p>
          <a:p>
            <a:pPr marL="0" indent="0" algn="ctr">
              <a:buNone/>
            </a:pPr>
            <a:endParaRPr lang="en-US" sz="2500" dirty="0"/>
          </a:p>
          <a:p>
            <a:pPr marL="0" indent="0" algn="ctr">
              <a:buNone/>
            </a:pPr>
            <a:r>
              <a:rPr lang="en-US" sz="3800" dirty="0"/>
              <a:t>”God saw everything that he had made, and indeed it was very good”      Genesis 1:31</a:t>
            </a:r>
          </a:p>
        </p:txBody>
      </p:sp>
    </p:spTree>
    <p:extLst>
      <p:ext uri="{BB962C8B-B14F-4D97-AF65-F5344CB8AC3E}">
        <p14:creationId xmlns:p14="http://schemas.microsoft.com/office/powerpoint/2010/main" val="9481537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5C188-3532-8D7E-EEAC-AEFD46305498}"/>
              </a:ext>
            </a:extLst>
          </p:cNvPr>
          <p:cNvSpPr>
            <a:spLocks noGrp="1"/>
          </p:cNvSpPr>
          <p:nvPr>
            <p:ph type="title"/>
          </p:nvPr>
        </p:nvSpPr>
        <p:spPr>
          <a:xfrm>
            <a:off x="35662" y="0"/>
            <a:ext cx="5603901" cy="1481328"/>
          </a:xfrm>
        </p:spPr>
        <p:txBody>
          <a:bodyPr anchor="b">
            <a:normAutofit/>
          </a:bodyPr>
          <a:lstStyle/>
          <a:p>
            <a:r>
              <a:rPr lang="en-US" sz="4000" dirty="0">
                <a:latin typeface="+mn-lt"/>
              </a:rPr>
              <a:t>Second Creation Account</a:t>
            </a:r>
          </a:p>
        </p:txBody>
      </p:sp>
      <p:sp>
        <p:nvSpPr>
          <p:cNvPr id="3" name="Content Placeholder 2">
            <a:extLst>
              <a:ext uri="{FF2B5EF4-FFF2-40B4-BE49-F238E27FC236}">
                <a16:creationId xmlns:a16="http://schemas.microsoft.com/office/drawing/2014/main" id="{CEE42D87-6518-A515-455D-63F9A83E8B75}"/>
              </a:ext>
            </a:extLst>
          </p:cNvPr>
          <p:cNvSpPr>
            <a:spLocks noGrp="1"/>
          </p:cNvSpPr>
          <p:nvPr>
            <p:ph idx="1"/>
          </p:nvPr>
        </p:nvSpPr>
        <p:spPr>
          <a:xfrm>
            <a:off x="582810" y="1987135"/>
            <a:ext cx="4818888" cy="3547872"/>
          </a:xfrm>
        </p:spPr>
        <p:txBody>
          <a:bodyPr anchor="t">
            <a:normAutofit/>
          </a:bodyPr>
          <a:lstStyle/>
          <a:p>
            <a:r>
              <a:rPr lang="en-US" sz="2200" dirty="0"/>
              <a:t>S</a:t>
            </a:r>
            <a:r>
              <a:rPr lang="en-US" sz="2400" dirty="0"/>
              <a:t>ubjective in nature</a:t>
            </a:r>
          </a:p>
          <a:p>
            <a:endParaRPr lang="en-US" sz="2400" dirty="0"/>
          </a:p>
          <a:p>
            <a:r>
              <a:rPr lang="en-US" sz="2400" dirty="0"/>
              <a:t>Adam and Eve’s subjective experiences correspond to the objective reality designed by God</a:t>
            </a:r>
          </a:p>
          <a:p>
            <a:endParaRPr lang="en-US" sz="2400" dirty="0"/>
          </a:p>
          <a:p>
            <a:r>
              <a:rPr lang="en-US" sz="2400" dirty="0"/>
              <a:t>Objective moral norms stem from the inner truth of who we are </a:t>
            </a:r>
          </a:p>
        </p:txBody>
      </p:sp>
      <p:pic>
        <p:nvPicPr>
          <p:cNvPr id="5" name="Picture 4" descr="A painting of a person and two men&#10;&#10;Description automatically generated">
            <a:extLst>
              <a:ext uri="{FF2B5EF4-FFF2-40B4-BE49-F238E27FC236}">
                <a16:creationId xmlns:a16="http://schemas.microsoft.com/office/drawing/2014/main" id="{8D18CC07-C5B8-B92F-43B0-C72B48E2AAA0}"/>
              </a:ext>
            </a:extLst>
          </p:cNvPr>
          <p:cNvPicPr>
            <a:picLocks noChangeAspect="1"/>
          </p:cNvPicPr>
          <p:nvPr/>
        </p:nvPicPr>
        <p:blipFill>
          <a:blip r:embed="rId2"/>
          <a:stretch>
            <a:fillRect/>
          </a:stretch>
        </p:blipFill>
        <p:spPr>
          <a:xfrm>
            <a:off x="5639563" y="0"/>
            <a:ext cx="6552437" cy="7045634"/>
          </a:xfrm>
          <a:prstGeom prst="rect">
            <a:avLst/>
          </a:prstGeom>
        </p:spPr>
      </p:pic>
    </p:spTree>
    <p:extLst>
      <p:ext uri="{BB962C8B-B14F-4D97-AF65-F5344CB8AC3E}">
        <p14:creationId xmlns:p14="http://schemas.microsoft.com/office/powerpoint/2010/main" val="10999053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41ED5-CAFC-46AB-8549-EE13626B5A8C}"/>
              </a:ext>
            </a:extLst>
          </p:cNvPr>
          <p:cNvSpPr>
            <a:spLocks noGrp="1"/>
          </p:cNvSpPr>
          <p:nvPr>
            <p:ph type="title"/>
          </p:nvPr>
        </p:nvSpPr>
        <p:spPr>
          <a:xfrm>
            <a:off x="266700" y="640080"/>
            <a:ext cx="5829300" cy="2970276"/>
          </a:xfrm>
        </p:spPr>
        <p:txBody>
          <a:bodyPr vert="horz" lIns="91440" tIns="45720" rIns="91440" bIns="45720" rtlCol="0" anchor="b">
            <a:normAutofit/>
          </a:bodyPr>
          <a:lstStyle/>
          <a:p>
            <a:r>
              <a:rPr lang="en-US" sz="5400" dirty="0">
                <a:latin typeface="+mn-lt"/>
              </a:rPr>
              <a:t>Original Solitude </a:t>
            </a:r>
          </a:p>
        </p:txBody>
      </p:sp>
      <p:pic>
        <p:nvPicPr>
          <p:cNvPr id="5" name="Content Placeholder 4" descr="A painting of a person sitting on a log&#10;&#10;Description automatically generated">
            <a:extLst>
              <a:ext uri="{FF2B5EF4-FFF2-40B4-BE49-F238E27FC236}">
                <a16:creationId xmlns:a16="http://schemas.microsoft.com/office/drawing/2014/main" id="{CEDEBCBA-DC05-F3D5-A245-08CF15E29C4C}"/>
              </a:ext>
            </a:extLst>
          </p:cNvPr>
          <p:cNvPicPr>
            <a:picLocks noGrp="1" noChangeAspect="1"/>
          </p:cNvPicPr>
          <p:nvPr>
            <p:ph idx="1"/>
          </p:nvPr>
        </p:nvPicPr>
        <p:blipFill rotWithShape="1">
          <a:blip r:embed="rId2"/>
          <a:srcRect t="15327" r="2" b="740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3852225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28E60-77AD-900F-59DD-DD0F3F1EDDDE}"/>
              </a:ext>
            </a:extLst>
          </p:cNvPr>
          <p:cNvSpPr>
            <a:spLocks noGrp="1"/>
          </p:cNvSpPr>
          <p:nvPr>
            <p:ph type="title"/>
          </p:nvPr>
        </p:nvSpPr>
        <p:spPr>
          <a:xfrm>
            <a:off x="495300" y="640080"/>
            <a:ext cx="5600700" cy="2029968"/>
          </a:xfrm>
        </p:spPr>
        <p:txBody>
          <a:bodyPr vert="horz" lIns="91440" tIns="45720" rIns="91440" bIns="45720" rtlCol="0" anchor="b">
            <a:normAutofit/>
          </a:bodyPr>
          <a:lstStyle/>
          <a:p>
            <a:r>
              <a:rPr lang="en-US" sz="5400" dirty="0">
                <a:latin typeface="+mn-lt"/>
              </a:rPr>
              <a:t>Original Solitude</a:t>
            </a:r>
          </a:p>
        </p:txBody>
      </p:sp>
      <p:sp>
        <p:nvSpPr>
          <p:cNvPr id="3" name="Content Placeholder 2">
            <a:extLst>
              <a:ext uri="{FF2B5EF4-FFF2-40B4-BE49-F238E27FC236}">
                <a16:creationId xmlns:a16="http://schemas.microsoft.com/office/drawing/2014/main" id="{F4A82B13-BC92-C02A-BB0C-F4C29F3A6450}"/>
              </a:ext>
            </a:extLst>
          </p:cNvPr>
          <p:cNvSpPr>
            <a:spLocks noGrp="1"/>
          </p:cNvSpPr>
          <p:nvPr>
            <p:ph idx="1"/>
          </p:nvPr>
        </p:nvSpPr>
        <p:spPr>
          <a:xfrm>
            <a:off x="1428643" y="3046475"/>
            <a:ext cx="3734014" cy="1381080"/>
          </a:xfrm>
        </p:spPr>
        <p:txBody>
          <a:bodyPr vert="horz" lIns="91440" tIns="45720" rIns="91440" bIns="45720" rtlCol="0">
            <a:normAutofit/>
          </a:bodyPr>
          <a:lstStyle/>
          <a:p>
            <a:pPr marL="0" indent="0">
              <a:buNone/>
            </a:pPr>
            <a:r>
              <a:rPr lang="en-US" sz="4000" dirty="0"/>
              <a:t>Who Am I? </a:t>
            </a:r>
          </a:p>
        </p:txBody>
      </p:sp>
      <p:pic>
        <p:nvPicPr>
          <p:cNvPr id="5" name="Picture 4" descr="A painting of a person sitting on a log&#10;&#10;Description automatically generated">
            <a:extLst>
              <a:ext uri="{FF2B5EF4-FFF2-40B4-BE49-F238E27FC236}">
                <a16:creationId xmlns:a16="http://schemas.microsoft.com/office/drawing/2014/main" id="{CFC15022-AAE5-D5BB-B90D-31B86F8C4ED6}"/>
              </a:ext>
            </a:extLst>
          </p:cNvPr>
          <p:cNvPicPr>
            <a:picLocks noChangeAspect="1"/>
          </p:cNvPicPr>
          <p:nvPr/>
        </p:nvPicPr>
        <p:blipFill rotWithShape="1">
          <a:blip r:embed="rId2"/>
          <a:srcRect t="15327" r="2" b="740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56866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28E60-77AD-900F-59DD-DD0F3F1EDDDE}"/>
              </a:ext>
            </a:extLst>
          </p:cNvPr>
          <p:cNvSpPr>
            <a:spLocks noGrp="1"/>
          </p:cNvSpPr>
          <p:nvPr>
            <p:ph type="title"/>
          </p:nvPr>
        </p:nvSpPr>
        <p:spPr>
          <a:xfrm>
            <a:off x="495300" y="420533"/>
            <a:ext cx="5600700" cy="1017711"/>
          </a:xfrm>
        </p:spPr>
        <p:txBody>
          <a:bodyPr vert="horz" lIns="91440" tIns="45720" rIns="91440" bIns="45720" rtlCol="0" anchor="b">
            <a:noAutofit/>
          </a:bodyPr>
          <a:lstStyle/>
          <a:p>
            <a:r>
              <a:rPr lang="en-US" sz="4000" dirty="0">
                <a:latin typeface="+mn-lt"/>
              </a:rPr>
              <a:t>Original Solitude</a:t>
            </a:r>
            <a:br>
              <a:rPr lang="en-US" sz="4000" dirty="0">
                <a:latin typeface="+mn-lt"/>
              </a:rPr>
            </a:br>
            <a:r>
              <a:rPr lang="en-US" sz="3600" dirty="0">
                <a:latin typeface="+mn-lt"/>
              </a:rPr>
              <a:t>Who Am I?</a:t>
            </a:r>
            <a:endParaRPr lang="en-US" sz="4000" dirty="0">
              <a:latin typeface="+mn-lt"/>
            </a:endParaRPr>
          </a:p>
        </p:txBody>
      </p:sp>
      <p:pic>
        <p:nvPicPr>
          <p:cNvPr id="5" name="Picture 4" descr="A painting of a person sitting on a log&#10;&#10;Description automatically generated">
            <a:extLst>
              <a:ext uri="{FF2B5EF4-FFF2-40B4-BE49-F238E27FC236}">
                <a16:creationId xmlns:a16="http://schemas.microsoft.com/office/drawing/2014/main" id="{CFC15022-AAE5-D5BB-B90D-31B86F8C4ED6}"/>
              </a:ext>
            </a:extLst>
          </p:cNvPr>
          <p:cNvPicPr>
            <a:picLocks noChangeAspect="1"/>
          </p:cNvPicPr>
          <p:nvPr/>
        </p:nvPicPr>
        <p:blipFill rotWithShape="1">
          <a:blip r:embed="rId2"/>
          <a:srcRect t="15327" r="2" b="740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Content Placeholder 2">
            <a:extLst>
              <a:ext uri="{FF2B5EF4-FFF2-40B4-BE49-F238E27FC236}">
                <a16:creationId xmlns:a16="http://schemas.microsoft.com/office/drawing/2014/main" id="{6AA190C1-08FD-17FC-4731-EF44EF3D3F8D}"/>
              </a:ext>
            </a:extLst>
          </p:cNvPr>
          <p:cNvSpPr txBox="1">
            <a:spLocks/>
          </p:cNvSpPr>
          <p:nvPr/>
        </p:nvSpPr>
        <p:spPr>
          <a:xfrm>
            <a:off x="272713" y="1564134"/>
            <a:ext cx="5038989" cy="514146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I am a </a:t>
            </a:r>
            <a:r>
              <a:rPr lang="en-US" sz="2400" i="1" dirty="0"/>
              <a:t>body-person: </a:t>
            </a:r>
          </a:p>
          <a:p>
            <a:pPr lvl="1"/>
            <a:r>
              <a:rPr lang="en-US" dirty="0"/>
              <a:t>I have intellect and will to know and love God and I express this through my body.</a:t>
            </a:r>
          </a:p>
          <a:p>
            <a:r>
              <a:rPr lang="en-US" sz="2400" dirty="0"/>
              <a:t>I have inalienable </a:t>
            </a:r>
            <a:r>
              <a:rPr lang="en-US" sz="2400" i="1" dirty="0"/>
              <a:t>dignity: </a:t>
            </a:r>
            <a:endParaRPr lang="en-US" sz="2400" dirty="0"/>
          </a:p>
          <a:p>
            <a:pPr lvl="1"/>
            <a:r>
              <a:rPr lang="en-US" dirty="0"/>
              <a:t>I am the only creature on earth which God has willed for itself</a:t>
            </a:r>
          </a:p>
          <a:p>
            <a:r>
              <a:rPr lang="en-US" sz="2400" dirty="0"/>
              <a:t>I am </a:t>
            </a:r>
            <a:r>
              <a:rPr lang="en-US" sz="2400" i="1" dirty="0"/>
              <a:t>unique</a:t>
            </a:r>
            <a:r>
              <a:rPr lang="en-US" sz="2400" dirty="0"/>
              <a:t> and </a:t>
            </a:r>
            <a:r>
              <a:rPr lang="en-US" sz="2400" i="1" dirty="0"/>
              <a:t>unrepeatable: </a:t>
            </a:r>
          </a:p>
          <a:p>
            <a:pPr lvl="1"/>
            <a:r>
              <a:rPr lang="en-US" i="1" dirty="0"/>
              <a:t> </a:t>
            </a:r>
            <a:r>
              <a:rPr lang="en-US" dirty="0"/>
              <a:t>My relationship with God is exclusive and intimate.  I stand alone before God. </a:t>
            </a:r>
          </a:p>
          <a:p>
            <a:r>
              <a:rPr lang="en-US" sz="2400" dirty="0"/>
              <a:t>I am utterly dependent upon God </a:t>
            </a:r>
          </a:p>
          <a:p>
            <a:r>
              <a:rPr lang="en-US" sz="2400" dirty="0"/>
              <a:t>I am master of my destiny: death or immortality  </a:t>
            </a:r>
          </a:p>
          <a:p>
            <a:endParaRPr lang="en-US" sz="1600" dirty="0"/>
          </a:p>
        </p:txBody>
      </p:sp>
    </p:spTree>
    <p:extLst>
      <p:ext uri="{BB962C8B-B14F-4D97-AF65-F5344CB8AC3E}">
        <p14:creationId xmlns:p14="http://schemas.microsoft.com/office/powerpoint/2010/main" val="1450321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FCC48-A2D4-1469-C7EE-6762AC1EC5A7}"/>
              </a:ext>
            </a:extLst>
          </p:cNvPr>
          <p:cNvSpPr>
            <a:spLocks noGrp="1"/>
          </p:cNvSpPr>
          <p:nvPr>
            <p:ph type="title"/>
          </p:nvPr>
        </p:nvSpPr>
        <p:spPr>
          <a:xfrm>
            <a:off x="338138" y="313989"/>
            <a:ext cx="11210925" cy="1256499"/>
          </a:xfrm>
        </p:spPr>
        <p:txBody>
          <a:bodyPr vert="horz" lIns="91440" tIns="45720" rIns="91440" bIns="45720" rtlCol="0" anchor="ctr">
            <a:normAutofit/>
          </a:bodyPr>
          <a:lstStyle/>
          <a:p>
            <a:pPr algn="ctr"/>
            <a:r>
              <a:rPr lang="en-US" sz="8000" b="1" kern="1200" dirty="0">
                <a:solidFill>
                  <a:schemeClr val="bg1"/>
                </a:solidFill>
                <a:latin typeface="+mj-lt"/>
                <a:ea typeface="+mj-ea"/>
                <a:cs typeface="+mj-cs"/>
              </a:rPr>
              <a:t>1960</a:t>
            </a:r>
          </a:p>
        </p:txBody>
      </p:sp>
      <p:pic>
        <p:nvPicPr>
          <p:cNvPr id="5" name="Content Placeholder 4" descr="A person in a white hat with his hands together&#10;&#10;Description automatically generated">
            <a:extLst>
              <a:ext uri="{FF2B5EF4-FFF2-40B4-BE49-F238E27FC236}">
                <a16:creationId xmlns:a16="http://schemas.microsoft.com/office/drawing/2014/main" id="{B6CA6B4D-4DE0-574B-663A-033F5A61CAC8}"/>
              </a:ext>
            </a:extLst>
          </p:cNvPr>
          <p:cNvPicPr>
            <a:picLocks noGrp="1" noChangeAspect="1"/>
          </p:cNvPicPr>
          <p:nvPr>
            <p:ph idx="1"/>
          </p:nvPr>
        </p:nvPicPr>
        <p:blipFill rotWithShape="1">
          <a:blip r:embed="rId2"/>
          <a:srcRect t="976" r="1786"/>
          <a:stretch/>
        </p:blipFill>
        <p:spPr>
          <a:xfrm>
            <a:off x="1371986" y="1618734"/>
            <a:ext cx="3101160" cy="4893035"/>
          </a:xfrm>
          <a:prstGeom prst="rect">
            <a:avLst/>
          </a:prstGeom>
        </p:spPr>
      </p:pic>
      <p:pic>
        <p:nvPicPr>
          <p:cNvPr id="7" name="Picture 6" descr="A close-up of a white pill&#10;&#10;Description automatically generated">
            <a:extLst>
              <a:ext uri="{FF2B5EF4-FFF2-40B4-BE49-F238E27FC236}">
                <a16:creationId xmlns:a16="http://schemas.microsoft.com/office/drawing/2014/main" id="{6330AC9A-FE0B-C4D6-03D8-8DDA221FFD6F}"/>
              </a:ext>
            </a:extLst>
          </p:cNvPr>
          <p:cNvPicPr>
            <a:picLocks noChangeAspect="1"/>
          </p:cNvPicPr>
          <p:nvPr/>
        </p:nvPicPr>
        <p:blipFill rotWithShape="1">
          <a:blip r:embed="rId3"/>
          <a:srcRect t="2618"/>
          <a:stretch/>
        </p:blipFill>
        <p:spPr>
          <a:xfrm>
            <a:off x="5113337" y="1618734"/>
            <a:ext cx="7078663" cy="4317743"/>
          </a:xfrm>
          <a:prstGeom prst="rect">
            <a:avLst/>
          </a:prstGeom>
        </p:spPr>
      </p:pic>
    </p:spTree>
    <p:extLst>
      <p:ext uri="{BB962C8B-B14F-4D97-AF65-F5344CB8AC3E}">
        <p14:creationId xmlns:p14="http://schemas.microsoft.com/office/powerpoint/2010/main" val="2727597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28E60-77AD-900F-59DD-DD0F3F1EDDDE}"/>
              </a:ext>
            </a:extLst>
          </p:cNvPr>
          <p:cNvSpPr>
            <a:spLocks noGrp="1"/>
          </p:cNvSpPr>
          <p:nvPr>
            <p:ph type="title"/>
          </p:nvPr>
        </p:nvSpPr>
        <p:spPr>
          <a:xfrm>
            <a:off x="495300" y="700949"/>
            <a:ext cx="5600700" cy="1017711"/>
          </a:xfrm>
        </p:spPr>
        <p:txBody>
          <a:bodyPr vert="horz" lIns="91440" tIns="45720" rIns="91440" bIns="45720" rtlCol="0" anchor="b">
            <a:noAutofit/>
          </a:bodyPr>
          <a:lstStyle/>
          <a:p>
            <a:r>
              <a:rPr lang="en-US" sz="4000" dirty="0">
                <a:latin typeface="+mn-lt"/>
              </a:rPr>
              <a:t>    Original Solitude</a:t>
            </a:r>
            <a:br>
              <a:rPr lang="en-US" sz="4000" dirty="0">
                <a:latin typeface="+mn-lt"/>
              </a:rPr>
            </a:br>
            <a:endParaRPr lang="en-US" sz="4000" dirty="0">
              <a:latin typeface="+mn-lt"/>
            </a:endParaRPr>
          </a:p>
        </p:txBody>
      </p:sp>
      <p:pic>
        <p:nvPicPr>
          <p:cNvPr id="5" name="Picture 4" descr="A painting of a person sitting on a log&#10;&#10;Description automatically generated">
            <a:extLst>
              <a:ext uri="{FF2B5EF4-FFF2-40B4-BE49-F238E27FC236}">
                <a16:creationId xmlns:a16="http://schemas.microsoft.com/office/drawing/2014/main" id="{CFC15022-AAE5-D5BB-B90D-31B86F8C4ED6}"/>
              </a:ext>
            </a:extLst>
          </p:cNvPr>
          <p:cNvPicPr>
            <a:picLocks noChangeAspect="1"/>
          </p:cNvPicPr>
          <p:nvPr/>
        </p:nvPicPr>
        <p:blipFill rotWithShape="1">
          <a:blip r:embed="rId2"/>
          <a:srcRect t="15327" r="2" b="740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Content Placeholder 2">
            <a:extLst>
              <a:ext uri="{FF2B5EF4-FFF2-40B4-BE49-F238E27FC236}">
                <a16:creationId xmlns:a16="http://schemas.microsoft.com/office/drawing/2014/main" id="{6AA190C1-08FD-17FC-4731-EF44EF3D3F8D}"/>
              </a:ext>
            </a:extLst>
          </p:cNvPr>
          <p:cNvSpPr txBox="1">
            <a:spLocks/>
          </p:cNvSpPr>
          <p:nvPr/>
        </p:nvSpPr>
        <p:spPr>
          <a:xfrm>
            <a:off x="272713" y="1564134"/>
            <a:ext cx="5038989" cy="51414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600" dirty="0"/>
          </a:p>
          <a:p>
            <a:pPr marL="0" indent="0" algn="ctr">
              <a:buNone/>
            </a:pPr>
            <a:r>
              <a:rPr lang="en-US" sz="4400" dirty="0"/>
              <a:t>Who Am I? </a:t>
            </a:r>
          </a:p>
          <a:p>
            <a:pPr marL="0" indent="0" algn="ctr">
              <a:buNone/>
            </a:pPr>
            <a:r>
              <a:rPr lang="en-US" sz="4400" b="1" i="1" dirty="0"/>
              <a:t>I am a child of God!</a:t>
            </a:r>
          </a:p>
          <a:p>
            <a:pPr marL="0" indent="0" algn="ctr">
              <a:buNone/>
            </a:pPr>
            <a:r>
              <a:rPr lang="en-US" sz="4400" i="1" dirty="0"/>
              <a:t>(Divine Filiation) </a:t>
            </a:r>
          </a:p>
          <a:p>
            <a:pPr marL="0" indent="0">
              <a:buNone/>
            </a:pPr>
            <a:endParaRPr lang="en-US" sz="1600" dirty="0"/>
          </a:p>
        </p:txBody>
      </p:sp>
    </p:spTree>
    <p:extLst>
      <p:ext uri="{BB962C8B-B14F-4D97-AF65-F5344CB8AC3E}">
        <p14:creationId xmlns:p14="http://schemas.microsoft.com/office/powerpoint/2010/main" val="88175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10467-DA3E-3A53-EEC0-DFF084CCE677}"/>
              </a:ext>
            </a:extLst>
          </p:cNvPr>
          <p:cNvSpPr>
            <a:spLocks noGrp="1"/>
          </p:cNvSpPr>
          <p:nvPr>
            <p:ph type="title"/>
          </p:nvPr>
        </p:nvSpPr>
        <p:spPr/>
        <p:txBody>
          <a:bodyPr/>
          <a:lstStyle/>
          <a:p>
            <a:r>
              <a:rPr lang="en-US" dirty="0"/>
              <a:t>Reflection Questions: </a:t>
            </a:r>
          </a:p>
        </p:txBody>
      </p:sp>
      <p:sp>
        <p:nvSpPr>
          <p:cNvPr id="3" name="Content Placeholder 2">
            <a:extLst>
              <a:ext uri="{FF2B5EF4-FFF2-40B4-BE49-F238E27FC236}">
                <a16:creationId xmlns:a16="http://schemas.microsoft.com/office/drawing/2014/main" id="{628CC5B3-60D7-C8CF-033D-1B76C9054CDB}"/>
              </a:ext>
            </a:extLst>
          </p:cNvPr>
          <p:cNvSpPr>
            <a:spLocks noGrp="1"/>
          </p:cNvSpPr>
          <p:nvPr>
            <p:ph idx="1"/>
          </p:nvPr>
        </p:nvSpPr>
        <p:spPr/>
        <p:txBody>
          <a:bodyPr/>
          <a:lstStyle/>
          <a:p>
            <a:pPr marL="0" indent="0">
              <a:buNone/>
            </a:pPr>
            <a:r>
              <a:rPr lang="en-US" dirty="0"/>
              <a:t>Can I </a:t>
            </a:r>
            <a:r>
              <a:rPr lang="en-US" dirty="0" err="1"/>
              <a:t>recognise</a:t>
            </a:r>
            <a:r>
              <a:rPr lang="en-US" dirty="0"/>
              <a:t> the experience of Original Solitude in my life? </a:t>
            </a:r>
          </a:p>
          <a:p>
            <a:pPr marL="514350" indent="-514350">
              <a:buAutoNum type="arabicPeriod"/>
            </a:pPr>
            <a:r>
              <a:rPr lang="en-US" dirty="0"/>
              <a:t>The solitude that points to my relationship with God. Where do I experience this solitude? (prayer, interior struggle, encounter with beauty)</a:t>
            </a:r>
          </a:p>
          <a:p>
            <a:pPr marL="514350" indent="-514350">
              <a:buAutoNum type="arabicPeriod"/>
            </a:pPr>
            <a:r>
              <a:rPr lang="en-US" dirty="0"/>
              <a:t>The solitude derived from relationships (desire for friendship, companionship)</a:t>
            </a:r>
          </a:p>
          <a:p>
            <a:pPr marL="514350" indent="-514350">
              <a:buAutoNum type="arabicPeriod"/>
            </a:pPr>
            <a:r>
              <a:rPr lang="en-US" dirty="0"/>
              <a:t>Solitude from sin (alienation, self-isolation, sadness)</a:t>
            </a:r>
          </a:p>
        </p:txBody>
      </p:sp>
    </p:spTree>
    <p:extLst>
      <p:ext uri="{BB962C8B-B14F-4D97-AF65-F5344CB8AC3E}">
        <p14:creationId xmlns:p14="http://schemas.microsoft.com/office/powerpoint/2010/main" val="30403924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793234-C6FD-0CBD-D8BE-DA0B38D208D4}"/>
              </a:ext>
            </a:extLst>
          </p:cNvPr>
          <p:cNvPicPr>
            <a:picLocks noChangeAspect="1"/>
          </p:cNvPicPr>
          <p:nvPr/>
        </p:nvPicPr>
        <p:blipFill>
          <a:blip r:embed="rId2">
            <a:alphaModFix/>
          </a:blip>
          <a:stretch>
            <a:fillRect/>
          </a:stretch>
        </p:blipFill>
        <p:spPr>
          <a:xfrm>
            <a:off x="0" y="-296197"/>
            <a:ext cx="12192000" cy="8594981"/>
          </a:xfrm>
          <a:prstGeom prst="rect">
            <a:avLst/>
          </a:prstGeom>
          <a:effectLst>
            <a:outerShdw blurRad="50800" dist="50800" dir="5400000" algn="ctr" rotWithShape="0">
              <a:srgbClr val="000000">
                <a:alpha val="29000"/>
              </a:srgbClr>
            </a:outerShdw>
          </a:effectLst>
        </p:spPr>
      </p:pic>
      <p:sp>
        <p:nvSpPr>
          <p:cNvPr id="2" name="Title 1">
            <a:extLst>
              <a:ext uri="{FF2B5EF4-FFF2-40B4-BE49-F238E27FC236}">
                <a16:creationId xmlns:a16="http://schemas.microsoft.com/office/drawing/2014/main" id="{2BA415E4-D7A0-09CD-7099-04672E0254BF}"/>
              </a:ext>
            </a:extLst>
          </p:cNvPr>
          <p:cNvSpPr>
            <a:spLocks noGrp="1"/>
          </p:cNvSpPr>
          <p:nvPr>
            <p:ph type="title"/>
          </p:nvPr>
        </p:nvSpPr>
        <p:spPr>
          <a:xfrm>
            <a:off x="838200" y="101933"/>
            <a:ext cx="10515600" cy="1325563"/>
          </a:xfrm>
        </p:spPr>
        <p:txBody>
          <a:bodyPr>
            <a:normAutofit/>
          </a:bodyPr>
          <a:lstStyle/>
          <a:p>
            <a:pPr algn="ctr"/>
            <a:r>
              <a:rPr lang="en-US" sz="6000" dirty="0">
                <a:solidFill>
                  <a:schemeClr val="bg1"/>
                </a:solidFill>
              </a:rPr>
              <a:t>Original Unity</a:t>
            </a:r>
          </a:p>
        </p:txBody>
      </p:sp>
      <p:sp>
        <p:nvSpPr>
          <p:cNvPr id="3" name="Content Placeholder 2">
            <a:extLst>
              <a:ext uri="{FF2B5EF4-FFF2-40B4-BE49-F238E27FC236}">
                <a16:creationId xmlns:a16="http://schemas.microsoft.com/office/drawing/2014/main" id="{6A27BC0D-9AD1-D6F7-9CD8-B9969E1D3477}"/>
              </a:ext>
            </a:extLst>
          </p:cNvPr>
          <p:cNvSpPr>
            <a:spLocks noGrp="1"/>
          </p:cNvSpPr>
          <p:nvPr>
            <p:ph idx="1"/>
          </p:nvPr>
        </p:nvSpPr>
        <p:spPr/>
        <p:txBody>
          <a:bodyPr/>
          <a:lstStyle/>
          <a:p>
            <a:pPr marL="0" indent="0">
              <a:buNone/>
            </a:pPr>
            <a:endParaRPr lang="en-US" i="1" dirty="0"/>
          </a:p>
        </p:txBody>
      </p:sp>
    </p:spTree>
    <p:extLst>
      <p:ext uri="{BB962C8B-B14F-4D97-AF65-F5344CB8AC3E}">
        <p14:creationId xmlns:p14="http://schemas.microsoft.com/office/powerpoint/2010/main" val="29820342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415E4-D7A0-09CD-7099-04672E0254B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A27BC0D-9AD1-D6F7-9CD8-B9969E1D3477}"/>
              </a:ext>
            </a:extLst>
          </p:cNvPr>
          <p:cNvSpPr>
            <a:spLocks noGrp="1"/>
          </p:cNvSpPr>
          <p:nvPr>
            <p:ph idx="1"/>
          </p:nvPr>
        </p:nvSpPr>
        <p:spPr/>
        <p:txBody>
          <a:bodyPr/>
          <a:lstStyle/>
          <a:p>
            <a:pPr marL="0" indent="0">
              <a:buNone/>
            </a:pPr>
            <a:r>
              <a:rPr lang="en-US" i="1" dirty="0"/>
              <a:t>“So the Lord God cause a deep sleep to fall upon the man, and while he slept took one of his ribs and closed up its place with flesh; and the rib which the Lord God had taken from the man he made into a woman and brought her to the man. Then the man said, ‘This at last is bone of my bone and flesh of my flesh; she shall be called Woman, because she was taken out of Man’.”</a:t>
            </a:r>
          </a:p>
          <a:p>
            <a:pPr marL="0" indent="0">
              <a:buNone/>
            </a:pPr>
            <a:r>
              <a:rPr lang="en-US" i="1" dirty="0"/>
              <a:t>						(Genesis 2:21-23) </a:t>
            </a:r>
          </a:p>
        </p:txBody>
      </p:sp>
      <p:pic>
        <p:nvPicPr>
          <p:cNvPr id="5" name="Picture 4">
            <a:extLst>
              <a:ext uri="{FF2B5EF4-FFF2-40B4-BE49-F238E27FC236}">
                <a16:creationId xmlns:a16="http://schemas.microsoft.com/office/drawing/2014/main" id="{EA793234-C6FD-0CBD-D8BE-DA0B38D208D4}"/>
              </a:ext>
            </a:extLst>
          </p:cNvPr>
          <p:cNvPicPr>
            <a:picLocks noChangeAspect="1"/>
          </p:cNvPicPr>
          <p:nvPr/>
        </p:nvPicPr>
        <p:blipFill>
          <a:blip r:embed="rId2">
            <a:alphaModFix amt="20000"/>
          </a:blip>
          <a:stretch>
            <a:fillRect/>
          </a:stretch>
        </p:blipFill>
        <p:spPr>
          <a:xfrm>
            <a:off x="0" y="-164855"/>
            <a:ext cx="12192000" cy="8594981"/>
          </a:xfrm>
          <a:prstGeom prst="rect">
            <a:avLst/>
          </a:prstGeom>
          <a:effectLst>
            <a:outerShdw blurRad="50800" dist="50800" dir="5400000" algn="ctr" rotWithShape="0">
              <a:srgbClr val="000000">
                <a:alpha val="29000"/>
              </a:srgbClr>
            </a:outerShdw>
          </a:effectLst>
        </p:spPr>
      </p:pic>
    </p:spTree>
    <p:extLst>
      <p:ext uri="{BB962C8B-B14F-4D97-AF65-F5344CB8AC3E}">
        <p14:creationId xmlns:p14="http://schemas.microsoft.com/office/powerpoint/2010/main" val="36673734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ainting of a person and person&#10;&#10;Description automatically generated">
            <a:extLst>
              <a:ext uri="{FF2B5EF4-FFF2-40B4-BE49-F238E27FC236}">
                <a16:creationId xmlns:a16="http://schemas.microsoft.com/office/drawing/2014/main" id="{3B9E08C8-6CA2-9247-BAD4-A291ED48E103}"/>
              </a:ext>
            </a:extLst>
          </p:cNvPr>
          <p:cNvPicPr>
            <a:picLocks noChangeAspect="1"/>
          </p:cNvPicPr>
          <p:nvPr/>
        </p:nvPicPr>
        <p:blipFill>
          <a:blip r:embed="rId2">
            <a:alphaModFix amt="20000"/>
          </a:blip>
          <a:stretch>
            <a:fillRect/>
          </a:stretch>
        </p:blipFill>
        <p:spPr>
          <a:xfrm>
            <a:off x="0" y="-243461"/>
            <a:ext cx="12192000" cy="8594981"/>
          </a:xfrm>
          <a:prstGeom prst="rect">
            <a:avLst/>
          </a:prstGeom>
        </p:spPr>
      </p:pic>
      <p:sp>
        <p:nvSpPr>
          <p:cNvPr id="2" name="Title 1">
            <a:extLst>
              <a:ext uri="{FF2B5EF4-FFF2-40B4-BE49-F238E27FC236}">
                <a16:creationId xmlns:a16="http://schemas.microsoft.com/office/drawing/2014/main" id="{AD5A32C4-8000-2418-42E5-F3DCDAAEA089}"/>
              </a:ext>
            </a:extLst>
          </p:cNvPr>
          <p:cNvSpPr>
            <a:spLocks noGrp="1"/>
          </p:cNvSpPr>
          <p:nvPr>
            <p:ph type="title"/>
          </p:nvPr>
        </p:nvSpPr>
        <p:spPr/>
        <p:txBody>
          <a:bodyPr>
            <a:normAutofit/>
          </a:bodyPr>
          <a:lstStyle/>
          <a:p>
            <a:r>
              <a:rPr lang="en-US" sz="3600" dirty="0"/>
              <a:t>Communion of Man and Woman as Image of the Trinity</a:t>
            </a:r>
          </a:p>
        </p:txBody>
      </p:sp>
      <p:sp>
        <p:nvSpPr>
          <p:cNvPr id="3" name="Content Placeholder 2">
            <a:extLst>
              <a:ext uri="{FF2B5EF4-FFF2-40B4-BE49-F238E27FC236}">
                <a16:creationId xmlns:a16="http://schemas.microsoft.com/office/drawing/2014/main" id="{B784A866-C142-FD56-BA5B-F345D33A5768}"/>
              </a:ext>
            </a:extLst>
          </p:cNvPr>
          <p:cNvSpPr>
            <a:spLocks noGrp="1"/>
          </p:cNvSpPr>
          <p:nvPr>
            <p:ph idx="1"/>
          </p:nvPr>
        </p:nvSpPr>
        <p:spPr/>
        <p:txBody>
          <a:bodyPr/>
          <a:lstStyle/>
          <a:p>
            <a:pPr marL="0" indent="0">
              <a:buNone/>
            </a:pPr>
            <a:r>
              <a:rPr lang="en-US" dirty="0"/>
              <a:t>“</a:t>
            </a:r>
            <a:r>
              <a:rPr lang="en-US" sz="2800" dirty="0"/>
              <a:t>Man became the image of God not only through his own humanity, but also through the communion of persons, which man and woman form from the very beginning.” </a:t>
            </a:r>
            <a:r>
              <a:rPr lang="en-US" dirty="0"/>
              <a:t>(TOB 9:3) </a:t>
            </a:r>
          </a:p>
        </p:txBody>
      </p:sp>
    </p:spTree>
    <p:extLst>
      <p:ext uri="{BB962C8B-B14F-4D97-AF65-F5344CB8AC3E}">
        <p14:creationId xmlns:p14="http://schemas.microsoft.com/office/powerpoint/2010/main" val="30293695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ainting of a person and person&#10;&#10;Description automatically generated">
            <a:extLst>
              <a:ext uri="{FF2B5EF4-FFF2-40B4-BE49-F238E27FC236}">
                <a16:creationId xmlns:a16="http://schemas.microsoft.com/office/drawing/2014/main" id="{74FDF350-2391-BE88-51AF-DC22D418D25F}"/>
              </a:ext>
            </a:extLst>
          </p:cNvPr>
          <p:cNvPicPr>
            <a:picLocks noChangeAspect="1"/>
          </p:cNvPicPr>
          <p:nvPr/>
        </p:nvPicPr>
        <p:blipFill>
          <a:blip r:embed="rId2">
            <a:alphaModFix amt="20000"/>
          </a:blip>
          <a:stretch>
            <a:fillRect/>
          </a:stretch>
        </p:blipFill>
        <p:spPr>
          <a:xfrm>
            <a:off x="-45720" y="-302434"/>
            <a:ext cx="12405360" cy="8745394"/>
          </a:xfrm>
          <a:prstGeom prst="rect">
            <a:avLst/>
          </a:prstGeom>
        </p:spPr>
      </p:pic>
      <p:sp>
        <p:nvSpPr>
          <p:cNvPr id="2" name="Title 1">
            <a:extLst>
              <a:ext uri="{FF2B5EF4-FFF2-40B4-BE49-F238E27FC236}">
                <a16:creationId xmlns:a16="http://schemas.microsoft.com/office/drawing/2014/main" id="{8771DC3E-B1E8-1828-1752-35B4F10549B9}"/>
              </a:ext>
            </a:extLst>
          </p:cNvPr>
          <p:cNvSpPr>
            <a:spLocks noGrp="1"/>
          </p:cNvSpPr>
          <p:nvPr>
            <p:ph type="title"/>
          </p:nvPr>
        </p:nvSpPr>
        <p:spPr>
          <a:xfrm>
            <a:off x="838200" y="348798"/>
            <a:ext cx="10515600" cy="1325563"/>
          </a:xfrm>
        </p:spPr>
        <p:txBody>
          <a:bodyPr/>
          <a:lstStyle/>
          <a:p>
            <a:endParaRPr lang="en-US" dirty="0"/>
          </a:p>
        </p:txBody>
      </p:sp>
      <p:sp>
        <p:nvSpPr>
          <p:cNvPr id="3" name="Content Placeholder 2">
            <a:extLst>
              <a:ext uri="{FF2B5EF4-FFF2-40B4-BE49-F238E27FC236}">
                <a16:creationId xmlns:a16="http://schemas.microsoft.com/office/drawing/2014/main" id="{36EF30D3-8013-C555-B0DF-CEE20B85370D}"/>
              </a:ext>
            </a:extLst>
          </p:cNvPr>
          <p:cNvSpPr>
            <a:spLocks noGrp="1"/>
          </p:cNvSpPr>
          <p:nvPr>
            <p:ph idx="1"/>
          </p:nvPr>
        </p:nvSpPr>
        <p:spPr>
          <a:xfrm>
            <a:off x="838200" y="767414"/>
            <a:ext cx="10515600" cy="4351338"/>
          </a:xfrm>
        </p:spPr>
        <p:txBody>
          <a:bodyPr>
            <a:normAutofit/>
          </a:bodyPr>
          <a:lstStyle/>
          <a:p>
            <a:pPr marL="0" indent="0" algn="ctr">
              <a:buNone/>
            </a:pPr>
            <a:r>
              <a:rPr lang="en-AU" sz="4000" kern="100" dirty="0">
                <a:latin typeface="+mj-lt"/>
                <a:ea typeface="Calibri" panose="020F0502020204030204" pitchFamily="34" charset="0"/>
                <a:cs typeface="Calibri" panose="020F0502020204030204" pitchFamily="34" charset="0"/>
              </a:rPr>
              <a:t>The “Incarnate Communion of Persons” </a:t>
            </a:r>
          </a:p>
          <a:p>
            <a:pPr marL="0" indent="0">
              <a:buNone/>
            </a:pPr>
            <a:endParaRPr lang="en-AU" sz="2400" kern="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r>
              <a:rPr lang="en-AU" sz="2400" kern="100" dirty="0">
                <a:effectLst/>
                <a:latin typeface="Calibri" panose="020F0502020204030204" pitchFamily="34" charset="0"/>
                <a:ea typeface="Calibri" panose="020F0502020204030204" pitchFamily="34" charset="0"/>
                <a:cs typeface="Calibri" panose="020F0502020204030204" pitchFamily="34" charset="0"/>
              </a:rPr>
              <a:t>“The unity that is realized through the body indicates from the beginning not only the “body,” but also the “incarnate” communion of persons – </a:t>
            </a:r>
            <a:r>
              <a:rPr lang="en-AU" sz="2400" i="1" kern="100" dirty="0" err="1">
                <a:effectLst/>
                <a:latin typeface="Calibri" panose="020F0502020204030204" pitchFamily="34" charset="0"/>
                <a:ea typeface="Calibri" panose="020F0502020204030204" pitchFamily="34" charset="0"/>
                <a:cs typeface="Calibri" panose="020F0502020204030204" pitchFamily="34" charset="0"/>
              </a:rPr>
              <a:t>communio</a:t>
            </a:r>
            <a:r>
              <a:rPr lang="en-AU" sz="2400" i="1" kern="100" dirty="0">
                <a:effectLst/>
                <a:latin typeface="Calibri" panose="020F0502020204030204" pitchFamily="34" charset="0"/>
                <a:ea typeface="Calibri" panose="020F0502020204030204" pitchFamily="34" charset="0"/>
                <a:cs typeface="Calibri" panose="020F0502020204030204" pitchFamily="34" charset="0"/>
              </a:rPr>
              <a:t> personarum</a:t>
            </a:r>
            <a:r>
              <a:rPr lang="en-AU" sz="2400" kern="100" dirty="0">
                <a:effectLst/>
                <a:latin typeface="Calibri" panose="020F0502020204030204" pitchFamily="34" charset="0"/>
                <a:ea typeface="Calibri" panose="020F0502020204030204" pitchFamily="34" charset="0"/>
                <a:cs typeface="Calibri" panose="020F0502020204030204" pitchFamily="34" charset="0"/>
              </a:rPr>
              <a:t> – and requires this communion right from the beginning.” (TOB 9:5)</a:t>
            </a:r>
            <a:endParaRPr lang="en-AU"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a:p>
            <a:pPr marL="0" indent="0">
              <a:buNone/>
            </a:pPr>
            <a:r>
              <a:rPr lang="en-AU" sz="2400" kern="100" dirty="0">
                <a:effectLst/>
                <a:latin typeface="Calibri" panose="020F0502020204030204" pitchFamily="34" charset="0"/>
                <a:ea typeface="Calibri" panose="020F0502020204030204" pitchFamily="34" charset="0"/>
                <a:cs typeface="Calibri" panose="020F0502020204030204" pitchFamily="34" charset="0"/>
              </a:rPr>
              <a:t>“In marriage, the physical intimacy of spouses becomes a sign and pledge of spiritual communion.” (CCC, 2360) </a:t>
            </a:r>
            <a:endParaRPr lang="en-AU"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16056713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CF98B3-91FA-F496-828A-4A6C663C9233}"/>
              </a:ext>
            </a:extLst>
          </p:cNvPr>
          <p:cNvSpPr>
            <a:spLocks noGrp="1"/>
          </p:cNvSpPr>
          <p:nvPr>
            <p:ph idx="1"/>
          </p:nvPr>
        </p:nvSpPr>
        <p:spPr>
          <a:xfrm>
            <a:off x="838200" y="1059123"/>
            <a:ext cx="10515600" cy="5117840"/>
          </a:xfrm>
        </p:spPr>
        <p:txBody>
          <a:bodyPr>
            <a:normAutofit/>
          </a:bodyPr>
          <a:lstStyle/>
          <a:p>
            <a:pPr marL="0" indent="0" algn="ctr">
              <a:buNone/>
            </a:pPr>
            <a:r>
              <a:rPr lang="en-US" sz="3200" dirty="0"/>
              <a:t>Just as the body expresses the person, the one flesh union must express a true communion of persons  </a:t>
            </a:r>
          </a:p>
        </p:txBody>
      </p:sp>
      <p:pic>
        <p:nvPicPr>
          <p:cNvPr id="5" name="Picture 4" descr="A close-up of thermometers&#10;&#10;Description automatically generated">
            <a:extLst>
              <a:ext uri="{FF2B5EF4-FFF2-40B4-BE49-F238E27FC236}">
                <a16:creationId xmlns:a16="http://schemas.microsoft.com/office/drawing/2014/main" id="{CE2D394F-C531-76EA-AAF9-07DD3F972748}"/>
              </a:ext>
            </a:extLst>
          </p:cNvPr>
          <p:cNvPicPr>
            <a:picLocks noChangeAspect="1"/>
          </p:cNvPicPr>
          <p:nvPr/>
        </p:nvPicPr>
        <p:blipFill>
          <a:blip r:embed="rId2"/>
          <a:stretch>
            <a:fillRect/>
          </a:stretch>
        </p:blipFill>
        <p:spPr>
          <a:xfrm>
            <a:off x="3128877" y="2310063"/>
            <a:ext cx="5395399" cy="3488814"/>
          </a:xfrm>
          <a:prstGeom prst="rect">
            <a:avLst/>
          </a:prstGeom>
        </p:spPr>
      </p:pic>
    </p:spTree>
    <p:extLst>
      <p:ext uri="{BB962C8B-B14F-4D97-AF65-F5344CB8AC3E}">
        <p14:creationId xmlns:p14="http://schemas.microsoft.com/office/powerpoint/2010/main" val="6978847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0B326-DA34-6775-4005-A97EC030EB82}"/>
              </a:ext>
            </a:extLst>
          </p:cNvPr>
          <p:cNvSpPr>
            <a:spLocks noGrp="1"/>
          </p:cNvSpPr>
          <p:nvPr>
            <p:ph type="title"/>
          </p:nvPr>
        </p:nvSpPr>
        <p:spPr/>
        <p:txBody>
          <a:bodyPr>
            <a:normAutofit/>
          </a:bodyPr>
          <a:lstStyle/>
          <a:p>
            <a:r>
              <a:rPr lang="en-US" dirty="0"/>
              <a:t>Original Unity</a:t>
            </a:r>
          </a:p>
        </p:txBody>
      </p:sp>
      <p:sp>
        <p:nvSpPr>
          <p:cNvPr id="3" name="Content Placeholder 2">
            <a:extLst>
              <a:ext uri="{FF2B5EF4-FFF2-40B4-BE49-F238E27FC236}">
                <a16:creationId xmlns:a16="http://schemas.microsoft.com/office/drawing/2014/main" id="{FC21BE27-EB04-8159-EA0D-49F003038034}"/>
              </a:ext>
            </a:extLst>
          </p:cNvPr>
          <p:cNvSpPr>
            <a:spLocks noGrp="1"/>
          </p:cNvSpPr>
          <p:nvPr>
            <p:ph idx="1"/>
          </p:nvPr>
        </p:nvSpPr>
        <p:spPr/>
        <p:txBody>
          <a:bodyPr>
            <a:normAutofit fontScale="77500" lnSpcReduction="20000"/>
          </a:bodyPr>
          <a:lstStyle/>
          <a:p>
            <a:pPr marL="0" indent="0">
              <a:buNone/>
            </a:pPr>
            <a:r>
              <a:rPr lang="en-US" i="1" dirty="0"/>
              <a:t>“Therefore a man leaves his father and his mother and cleaves to his wife, and they become one flesh.” (Gen 2:24) </a:t>
            </a:r>
          </a:p>
          <a:p>
            <a:pPr marL="0" indent="0">
              <a:buNone/>
            </a:pPr>
            <a:endParaRPr lang="en-US" i="1" dirty="0"/>
          </a:p>
          <a:p>
            <a:r>
              <a:rPr lang="en-US" dirty="0"/>
              <a:t>The human person has not been created to be alone</a:t>
            </a:r>
          </a:p>
          <a:p>
            <a:pPr marL="0" indent="0">
              <a:buNone/>
            </a:pPr>
            <a:endParaRPr lang="en-US" dirty="0"/>
          </a:p>
          <a:p>
            <a:r>
              <a:rPr lang="en-US" dirty="0"/>
              <a:t>Our very essence is relational </a:t>
            </a:r>
          </a:p>
          <a:p>
            <a:endParaRPr lang="en-US" dirty="0"/>
          </a:p>
          <a:p>
            <a:r>
              <a:rPr lang="en-US" dirty="0"/>
              <a:t>We are called to a communion of persons</a:t>
            </a:r>
          </a:p>
          <a:p>
            <a:endParaRPr lang="en-US" dirty="0"/>
          </a:p>
          <a:p>
            <a:r>
              <a:rPr lang="en-US" dirty="0"/>
              <a:t>Masculinity and femininity express this call to communion</a:t>
            </a:r>
          </a:p>
          <a:p>
            <a:endParaRPr lang="en-US" dirty="0"/>
          </a:p>
          <a:p>
            <a:r>
              <a:rPr lang="en-US" dirty="0"/>
              <a:t>The one flesh union is the “incarnation of the communion of persons”</a:t>
            </a:r>
          </a:p>
        </p:txBody>
      </p:sp>
      <p:pic>
        <p:nvPicPr>
          <p:cNvPr id="4" name="Picture 3" descr="A painting of a person and person&#10;&#10;Description automatically generated">
            <a:extLst>
              <a:ext uri="{FF2B5EF4-FFF2-40B4-BE49-F238E27FC236}">
                <a16:creationId xmlns:a16="http://schemas.microsoft.com/office/drawing/2014/main" id="{61D2650F-5553-C387-6D65-450AFF975CF0}"/>
              </a:ext>
            </a:extLst>
          </p:cNvPr>
          <p:cNvPicPr>
            <a:picLocks noChangeAspect="1"/>
          </p:cNvPicPr>
          <p:nvPr/>
        </p:nvPicPr>
        <p:blipFill>
          <a:blip r:embed="rId2">
            <a:alphaModFix amt="20000"/>
          </a:blip>
          <a:stretch>
            <a:fillRect/>
          </a:stretch>
        </p:blipFill>
        <p:spPr>
          <a:xfrm>
            <a:off x="-45720" y="-302434"/>
            <a:ext cx="12405360" cy="8745394"/>
          </a:xfrm>
          <a:prstGeom prst="rect">
            <a:avLst/>
          </a:prstGeom>
        </p:spPr>
      </p:pic>
    </p:spTree>
    <p:extLst>
      <p:ext uri="{BB962C8B-B14F-4D97-AF65-F5344CB8AC3E}">
        <p14:creationId xmlns:p14="http://schemas.microsoft.com/office/powerpoint/2010/main" val="813204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9C4E8-A0FC-3557-C2B4-D7E5E9E9690E}"/>
              </a:ext>
            </a:extLst>
          </p:cNvPr>
          <p:cNvSpPr>
            <a:spLocks noGrp="1"/>
          </p:cNvSpPr>
          <p:nvPr>
            <p:ph type="title"/>
          </p:nvPr>
        </p:nvSpPr>
        <p:spPr/>
        <p:txBody>
          <a:bodyPr/>
          <a:lstStyle/>
          <a:p>
            <a:r>
              <a:rPr lang="en-US" dirty="0"/>
              <a:t>John Paul II’s Thesis Statement </a:t>
            </a:r>
          </a:p>
        </p:txBody>
      </p:sp>
      <p:sp>
        <p:nvSpPr>
          <p:cNvPr id="3" name="Content Placeholder 2">
            <a:extLst>
              <a:ext uri="{FF2B5EF4-FFF2-40B4-BE49-F238E27FC236}">
                <a16:creationId xmlns:a16="http://schemas.microsoft.com/office/drawing/2014/main" id="{86644123-044F-6C2F-D7CF-EBC9B306DC72}"/>
              </a:ext>
            </a:extLst>
          </p:cNvPr>
          <p:cNvSpPr>
            <a:spLocks noGrp="1"/>
          </p:cNvSpPr>
          <p:nvPr>
            <p:ph idx="1"/>
          </p:nvPr>
        </p:nvSpPr>
        <p:spPr/>
        <p:txBody>
          <a:bodyPr/>
          <a:lstStyle/>
          <a:p>
            <a:pPr marL="0" indent="0">
              <a:buNone/>
            </a:pPr>
            <a:r>
              <a:rPr lang="en-AU" b="0" i="0" u="none" strike="noStrike" dirty="0">
                <a:solidFill>
                  <a:srgbClr val="202124"/>
                </a:solidFill>
                <a:effectLst/>
                <a:latin typeface="Google Sans"/>
              </a:rPr>
              <a:t>“The body, and it alone,</a:t>
            </a:r>
            <a:r>
              <a:rPr lang="en-AU" b="0" i="0" u="none" strike="noStrike" dirty="0">
                <a:solidFill>
                  <a:srgbClr val="040C28"/>
                </a:solidFill>
                <a:effectLst/>
                <a:latin typeface="Google Sans"/>
              </a:rPr>
              <a:t> is capable of making visible what is invisible, the spiritual and divine</a:t>
            </a:r>
            <a:r>
              <a:rPr lang="en-AU" b="0" i="0" u="none" strike="noStrike" dirty="0">
                <a:solidFill>
                  <a:srgbClr val="202124"/>
                </a:solidFill>
                <a:effectLst/>
                <a:latin typeface="Google Sans"/>
              </a:rPr>
              <a:t>. It was created to transfer into the visible reality of the world, the invisible mystery hidden in God from time immemorial, and thus to be a sign of it” (TOB 19:4)</a:t>
            </a:r>
          </a:p>
          <a:p>
            <a:pPr marL="0" indent="0">
              <a:buNone/>
            </a:pPr>
            <a:r>
              <a:rPr lang="en-AU" b="0" i="0" u="none" strike="noStrike" dirty="0">
                <a:solidFill>
                  <a:srgbClr val="202124"/>
                </a:solidFill>
                <a:effectLst/>
                <a:latin typeface="Google Sans"/>
              </a:rPr>
              <a:t> </a:t>
            </a:r>
          </a:p>
          <a:p>
            <a:pPr marL="0" indent="0">
              <a:buNone/>
            </a:pPr>
            <a:r>
              <a:rPr lang="en-AU" dirty="0">
                <a:solidFill>
                  <a:srgbClr val="202124"/>
                </a:solidFill>
                <a:latin typeface="Google Sans"/>
              </a:rPr>
              <a:t>Primordial Sacrament: </a:t>
            </a:r>
          </a:p>
          <a:p>
            <a:pPr marL="0" indent="0">
              <a:buNone/>
            </a:pPr>
            <a:r>
              <a:rPr lang="en-AU" dirty="0">
                <a:solidFill>
                  <a:srgbClr val="202124"/>
                </a:solidFill>
                <a:latin typeface="Google Sans"/>
              </a:rPr>
              <a:t>Marriage is the original revelation of God’s mystery in the created world. </a:t>
            </a:r>
            <a:endParaRPr lang="en-US" dirty="0"/>
          </a:p>
        </p:txBody>
      </p:sp>
      <p:pic>
        <p:nvPicPr>
          <p:cNvPr id="4" name="Picture 3" descr="A painting of a person and person&#10;&#10;Description automatically generated">
            <a:extLst>
              <a:ext uri="{FF2B5EF4-FFF2-40B4-BE49-F238E27FC236}">
                <a16:creationId xmlns:a16="http://schemas.microsoft.com/office/drawing/2014/main" id="{04A6B927-097E-C95B-491E-C189BD078FA9}"/>
              </a:ext>
            </a:extLst>
          </p:cNvPr>
          <p:cNvPicPr>
            <a:picLocks noChangeAspect="1"/>
          </p:cNvPicPr>
          <p:nvPr/>
        </p:nvPicPr>
        <p:blipFill>
          <a:blip r:embed="rId2">
            <a:alphaModFix amt="20000"/>
          </a:blip>
          <a:stretch>
            <a:fillRect/>
          </a:stretch>
        </p:blipFill>
        <p:spPr>
          <a:xfrm>
            <a:off x="-45720" y="-302434"/>
            <a:ext cx="12405360" cy="8745394"/>
          </a:xfrm>
          <a:prstGeom prst="rect">
            <a:avLst/>
          </a:prstGeom>
        </p:spPr>
      </p:pic>
    </p:spTree>
    <p:extLst>
      <p:ext uri="{BB962C8B-B14F-4D97-AF65-F5344CB8AC3E}">
        <p14:creationId xmlns:p14="http://schemas.microsoft.com/office/powerpoint/2010/main" val="12601798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2BF4A-0775-DE52-08DC-F024D7966C50}"/>
              </a:ext>
            </a:extLst>
          </p:cNvPr>
          <p:cNvSpPr>
            <a:spLocks noGrp="1"/>
          </p:cNvSpPr>
          <p:nvPr>
            <p:ph type="title"/>
          </p:nvPr>
        </p:nvSpPr>
        <p:spPr>
          <a:xfrm>
            <a:off x="640080" y="664433"/>
            <a:ext cx="4368602" cy="916706"/>
          </a:xfrm>
        </p:spPr>
        <p:txBody>
          <a:bodyPr anchor="b">
            <a:normAutofit/>
          </a:bodyPr>
          <a:lstStyle/>
          <a:p>
            <a:r>
              <a:rPr lang="en-US" sz="5400" dirty="0">
                <a:latin typeface="+mn-lt"/>
              </a:rPr>
              <a:t>Original Unity </a:t>
            </a:r>
          </a:p>
        </p:txBody>
      </p:sp>
      <p:sp>
        <p:nvSpPr>
          <p:cNvPr id="9" name="Content Placeholder 8">
            <a:extLst>
              <a:ext uri="{FF2B5EF4-FFF2-40B4-BE49-F238E27FC236}">
                <a16:creationId xmlns:a16="http://schemas.microsoft.com/office/drawing/2014/main" id="{99CC989E-B6A2-2E57-59E5-476CF1FA614E}"/>
              </a:ext>
            </a:extLst>
          </p:cNvPr>
          <p:cNvSpPr>
            <a:spLocks noGrp="1"/>
          </p:cNvSpPr>
          <p:nvPr>
            <p:ph idx="1"/>
          </p:nvPr>
        </p:nvSpPr>
        <p:spPr>
          <a:xfrm>
            <a:off x="341376" y="1901952"/>
            <a:ext cx="4779264" cy="4291615"/>
          </a:xfrm>
        </p:spPr>
        <p:txBody>
          <a:bodyPr>
            <a:normAutofit/>
          </a:bodyPr>
          <a:lstStyle/>
          <a:p>
            <a:pPr marL="0" indent="0" algn="ctr">
              <a:buNone/>
            </a:pPr>
            <a:r>
              <a:rPr lang="en-US" sz="3600" dirty="0"/>
              <a:t>What is the meaning of my existence? </a:t>
            </a:r>
          </a:p>
          <a:p>
            <a:pPr marL="0" indent="0" algn="ctr">
              <a:buNone/>
            </a:pPr>
            <a:r>
              <a:rPr lang="en-US" sz="3600" b="1" i="1" dirty="0"/>
              <a:t>To love and to be loved</a:t>
            </a:r>
          </a:p>
          <a:p>
            <a:pPr marL="0" indent="0" algn="ctr">
              <a:buNone/>
            </a:pPr>
            <a:r>
              <a:rPr lang="en-US" sz="3600" i="1" dirty="0"/>
              <a:t>(Communion of Persons) </a:t>
            </a:r>
          </a:p>
          <a:p>
            <a:pPr marL="0" indent="0">
              <a:buNone/>
            </a:pPr>
            <a:endParaRPr lang="en-US" sz="2200" dirty="0"/>
          </a:p>
        </p:txBody>
      </p:sp>
      <p:pic>
        <p:nvPicPr>
          <p:cNvPr id="5" name="Content Placeholder 4" descr="A painting of a person and person&#10;&#10;Description automatically generated">
            <a:extLst>
              <a:ext uri="{FF2B5EF4-FFF2-40B4-BE49-F238E27FC236}">
                <a16:creationId xmlns:a16="http://schemas.microsoft.com/office/drawing/2014/main" id="{1EA0108B-E7BB-1659-A341-081934156C8D}"/>
              </a:ext>
            </a:extLst>
          </p:cNvPr>
          <p:cNvPicPr>
            <a:picLocks noChangeAspect="1"/>
          </p:cNvPicPr>
          <p:nvPr/>
        </p:nvPicPr>
        <p:blipFill rotWithShape="1">
          <a:blip r:embed="rId2"/>
          <a:srcRect l="6734" r="2255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897740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4" descr="A black and white photo of a ball with white text&#10;&#10;Description automatically generated">
            <a:extLst>
              <a:ext uri="{FF2B5EF4-FFF2-40B4-BE49-F238E27FC236}">
                <a16:creationId xmlns:a16="http://schemas.microsoft.com/office/drawing/2014/main" id="{BA5A6DD9-48AA-5AB9-6536-92D6820DBEC6}"/>
              </a:ext>
            </a:extLst>
          </p:cNvPr>
          <p:cNvPicPr>
            <a:picLocks noGrp="1" noChangeAspect="1"/>
          </p:cNvPicPr>
          <p:nvPr>
            <p:ph idx="1"/>
          </p:nvPr>
        </p:nvPicPr>
        <p:blipFill rotWithShape="1">
          <a:blip r:embed="rId2"/>
          <a:srcRect l="1691" t="9662" r="1515" b="2557"/>
          <a:stretch/>
        </p:blipFill>
        <p:spPr>
          <a:xfrm>
            <a:off x="245075" y="864973"/>
            <a:ext cx="11781950" cy="5103341"/>
          </a:xfrm>
          <a:prstGeom prst="rect">
            <a:avLst/>
          </a:prstGeom>
        </p:spPr>
      </p:pic>
    </p:spTree>
    <p:extLst>
      <p:ext uri="{BB962C8B-B14F-4D97-AF65-F5344CB8AC3E}">
        <p14:creationId xmlns:p14="http://schemas.microsoft.com/office/powerpoint/2010/main" val="7679605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religious painting of a person and person&#10;&#10;Description automatically generated">
            <a:extLst>
              <a:ext uri="{FF2B5EF4-FFF2-40B4-BE49-F238E27FC236}">
                <a16:creationId xmlns:a16="http://schemas.microsoft.com/office/drawing/2014/main" id="{CD0BAC38-4AA4-8ED0-6921-92927A853ABF}"/>
              </a:ext>
            </a:extLst>
          </p:cNvPr>
          <p:cNvPicPr>
            <a:picLocks noGrp="1" noChangeAspect="1"/>
          </p:cNvPicPr>
          <p:nvPr>
            <p:ph idx="1"/>
          </p:nvPr>
        </p:nvPicPr>
        <p:blipFill>
          <a:blip r:embed="rId2">
            <a:alphaModFix/>
          </a:blip>
          <a:stretch>
            <a:fillRect/>
          </a:stretch>
        </p:blipFill>
        <p:spPr>
          <a:xfrm>
            <a:off x="0" y="-437787"/>
            <a:ext cx="12192000" cy="7733574"/>
          </a:xfrm>
        </p:spPr>
      </p:pic>
      <p:sp>
        <p:nvSpPr>
          <p:cNvPr id="2" name="Title 1">
            <a:extLst>
              <a:ext uri="{FF2B5EF4-FFF2-40B4-BE49-F238E27FC236}">
                <a16:creationId xmlns:a16="http://schemas.microsoft.com/office/drawing/2014/main" id="{545B3FB8-1DD0-FD58-CE8E-7D977A917EA4}"/>
              </a:ext>
            </a:extLst>
          </p:cNvPr>
          <p:cNvSpPr>
            <a:spLocks noGrp="1"/>
          </p:cNvSpPr>
          <p:nvPr>
            <p:ph type="title"/>
          </p:nvPr>
        </p:nvSpPr>
        <p:spPr>
          <a:xfrm>
            <a:off x="838200" y="0"/>
            <a:ext cx="10515600" cy="1690688"/>
          </a:xfrm>
        </p:spPr>
        <p:txBody>
          <a:bodyPr>
            <a:normAutofit/>
          </a:bodyPr>
          <a:lstStyle/>
          <a:p>
            <a:pPr algn="ctr"/>
            <a:r>
              <a:rPr lang="en-US" sz="6000" dirty="0">
                <a:solidFill>
                  <a:schemeClr val="bg1"/>
                </a:solidFill>
              </a:rPr>
              <a:t>Original Nakedness</a:t>
            </a:r>
          </a:p>
        </p:txBody>
      </p:sp>
    </p:spTree>
    <p:extLst>
      <p:ext uri="{BB962C8B-B14F-4D97-AF65-F5344CB8AC3E}">
        <p14:creationId xmlns:p14="http://schemas.microsoft.com/office/powerpoint/2010/main" val="3428153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23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888206-5951-A504-6BDD-D01EC4E8847C}"/>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i="1">
                <a:solidFill>
                  <a:srgbClr val="FFFFFF"/>
                </a:solidFill>
              </a:rPr>
              <a:t>“Now both were naked, the man and his wife, but they did not feel shame.” (Gen 2:25) </a:t>
            </a:r>
          </a:p>
        </p:txBody>
      </p:sp>
      <p:sp>
        <p:nvSpPr>
          <p:cNvPr id="1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religious painting of a person and person&#10;&#10;Description automatically generated">
            <a:extLst>
              <a:ext uri="{FF2B5EF4-FFF2-40B4-BE49-F238E27FC236}">
                <a16:creationId xmlns:a16="http://schemas.microsoft.com/office/drawing/2014/main" id="{3F23189F-C9B1-5AD9-9679-11A8FBECC7C4}"/>
              </a:ext>
            </a:extLst>
          </p:cNvPr>
          <p:cNvPicPr>
            <a:picLocks noGrp="1" noChangeAspect="1"/>
          </p:cNvPicPr>
          <p:nvPr>
            <p:ph idx="1"/>
          </p:nvPr>
        </p:nvPicPr>
        <p:blipFill rotWithShape="1">
          <a:blip r:embed="rId2"/>
          <a:srcRect r="5399" b="-2"/>
          <a:stretch/>
        </p:blipFill>
        <p:spPr>
          <a:xfrm>
            <a:off x="976251" y="942538"/>
            <a:ext cx="7163222" cy="4808332"/>
          </a:xfrm>
          <a:prstGeom prst="rect">
            <a:avLst/>
          </a:prstGeom>
          <a:effectLst/>
        </p:spPr>
      </p:pic>
    </p:spTree>
    <p:extLst>
      <p:ext uri="{BB962C8B-B14F-4D97-AF65-F5344CB8AC3E}">
        <p14:creationId xmlns:p14="http://schemas.microsoft.com/office/powerpoint/2010/main" val="3354236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eligious painting of a person and person&#10;&#10;Description automatically generated">
            <a:extLst>
              <a:ext uri="{FF2B5EF4-FFF2-40B4-BE49-F238E27FC236}">
                <a16:creationId xmlns:a16="http://schemas.microsoft.com/office/drawing/2014/main" id="{0EA1182E-2739-F524-CDA6-B777F46BBFE3}"/>
              </a:ext>
            </a:extLst>
          </p:cNvPr>
          <p:cNvPicPr>
            <a:picLocks noChangeAspect="1"/>
          </p:cNvPicPr>
          <p:nvPr/>
        </p:nvPicPr>
        <p:blipFill>
          <a:blip r:embed="rId2">
            <a:alphaModFix amt="20000"/>
          </a:blip>
          <a:stretch>
            <a:fillRect/>
          </a:stretch>
        </p:blipFill>
        <p:spPr>
          <a:xfrm>
            <a:off x="0" y="-875574"/>
            <a:ext cx="12192000" cy="7733574"/>
          </a:xfrm>
          <a:prstGeom prst="rect">
            <a:avLst/>
          </a:prstGeom>
        </p:spPr>
      </p:pic>
      <p:sp>
        <p:nvSpPr>
          <p:cNvPr id="2" name="Title 1">
            <a:extLst>
              <a:ext uri="{FF2B5EF4-FFF2-40B4-BE49-F238E27FC236}">
                <a16:creationId xmlns:a16="http://schemas.microsoft.com/office/drawing/2014/main" id="{E386D1D2-FC25-AC0C-53B5-50CF34EB005A}"/>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27ECD1DA-117C-2A03-A0DC-9D7EDC7047F5}"/>
              </a:ext>
            </a:extLst>
          </p:cNvPr>
          <p:cNvSpPr>
            <a:spLocks noGrp="1"/>
          </p:cNvSpPr>
          <p:nvPr>
            <p:ph idx="1"/>
          </p:nvPr>
        </p:nvSpPr>
        <p:spPr/>
        <p:txBody>
          <a:bodyPr/>
          <a:lstStyle/>
          <a:p>
            <a:pPr marL="0" indent="0">
              <a:buNone/>
            </a:pPr>
            <a:r>
              <a:rPr lang="en-US" dirty="0"/>
              <a:t>Nakedness signifies the original good of the divine vision.” (TOB 13:1) </a:t>
            </a:r>
          </a:p>
          <a:p>
            <a:pPr marL="0" indent="0">
              <a:buNone/>
            </a:pPr>
            <a:endParaRPr lang="en-US" dirty="0"/>
          </a:p>
          <a:p>
            <a:pPr marL="0" indent="0">
              <a:buNone/>
            </a:pPr>
            <a:r>
              <a:rPr lang="en-US" dirty="0"/>
              <a:t>“God saw everything that he had made, and indeed, it was very good.” (Gen 1:31) </a:t>
            </a:r>
          </a:p>
          <a:p>
            <a:pPr marL="0" indent="0">
              <a:buNone/>
            </a:pPr>
            <a:endParaRPr lang="en-US" dirty="0"/>
          </a:p>
        </p:txBody>
      </p:sp>
    </p:spTree>
    <p:extLst>
      <p:ext uri="{BB962C8B-B14F-4D97-AF65-F5344CB8AC3E}">
        <p14:creationId xmlns:p14="http://schemas.microsoft.com/office/powerpoint/2010/main" val="14137761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635A5-5C45-C6E6-0F23-0A0C49CFF6FB}"/>
              </a:ext>
            </a:extLst>
          </p:cNvPr>
          <p:cNvSpPr>
            <a:spLocks noGrp="1"/>
          </p:cNvSpPr>
          <p:nvPr>
            <p:ph type="title"/>
          </p:nvPr>
        </p:nvSpPr>
        <p:spPr/>
        <p:txBody>
          <a:bodyPr/>
          <a:lstStyle/>
          <a:p>
            <a:endParaRPr lang="en-US" dirty="0"/>
          </a:p>
        </p:txBody>
      </p:sp>
      <p:pic>
        <p:nvPicPr>
          <p:cNvPr id="5" name="Content Placeholder 4" descr="A religious painting of a person and person&#10;&#10;Description automatically generated">
            <a:extLst>
              <a:ext uri="{FF2B5EF4-FFF2-40B4-BE49-F238E27FC236}">
                <a16:creationId xmlns:a16="http://schemas.microsoft.com/office/drawing/2014/main" id="{6335FE5F-D086-7D33-F4FE-23B61B3F5F9A}"/>
              </a:ext>
            </a:extLst>
          </p:cNvPr>
          <p:cNvPicPr>
            <a:picLocks noGrp="1" noChangeAspect="1"/>
          </p:cNvPicPr>
          <p:nvPr>
            <p:ph idx="1"/>
          </p:nvPr>
        </p:nvPicPr>
        <p:blipFill>
          <a:blip r:embed="rId2">
            <a:alphaModFix amt="20000"/>
          </a:blip>
          <a:stretch>
            <a:fillRect/>
          </a:stretch>
        </p:blipFill>
        <p:spPr>
          <a:xfrm>
            <a:off x="0" y="-875574"/>
            <a:ext cx="12192000" cy="7733574"/>
          </a:xfrm>
        </p:spPr>
      </p:pic>
      <p:sp>
        <p:nvSpPr>
          <p:cNvPr id="7" name="TextBox 6">
            <a:extLst>
              <a:ext uri="{FF2B5EF4-FFF2-40B4-BE49-F238E27FC236}">
                <a16:creationId xmlns:a16="http://schemas.microsoft.com/office/drawing/2014/main" id="{2857A547-0E94-BB6E-90B4-C0FF33366B6B}"/>
              </a:ext>
            </a:extLst>
          </p:cNvPr>
          <p:cNvSpPr txBox="1"/>
          <p:nvPr/>
        </p:nvSpPr>
        <p:spPr>
          <a:xfrm>
            <a:off x="838200" y="1553528"/>
            <a:ext cx="10515600" cy="2862322"/>
          </a:xfrm>
          <a:prstGeom prst="rect">
            <a:avLst/>
          </a:prstGeom>
          <a:noFill/>
        </p:spPr>
        <p:txBody>
          <a:bodyPr wrap="square">
            <a:spAutoFit/>
          </a:bodyPr>
          <a:lstStyle/>
          <a:p>
            <a:pPr marL="0" indent="0">
              <a:buNone/>
            </a:pPr>
            <a:r>
              <a:rPr lang="en-US" sz="3600" dirty="0"/>
              <a:t>“To this fullness of </a:t>
            </a:r>
            <a:r>
              <a:rPr lang="en-US" sz="3600" i="1" dirty="0"/>
              <a:t>“exterior” perception, </a:t>
            </a:r>
            <a:r>
              <a:rPr lang="en-US" sz="3600" dirty="0"/>
              <a:t>expressed by physical nakedness, </a:t>
            </a:r>
            <a:r>
              <a:rPr lang="en-US" sz="3600" i="1" dirty="0"/>
              <a:t>corresponds the “interior” fullness of the vision of man in God, </a:t>
            </a:r>
            <a:r>
              <a:rPr lang="en-US" sz="3600" dirty="0"/>
              <a:t>that is, </a:t>
            </a:r>
            <a:r>
              <a:rPr lang="en-US" sz="3600" i="1" dirty="0"/>
              <a:t>according to the measure of the ‘image of God’.” </a:t>
            </a:r>
          </a:p>
          <a:p>
            <a:pPr marL="0" indent="0">
              <a:buNone/>
            </a:pPr>
            <a:r>
              <a:rPr lang="en-US" sz="3600" dirty="0"/>
              <a:t>(TOB 12:2) </a:t>
            </a:r>
            <a:endParaRPr lang="en-US" sz="3600" i="1" dirty="0"/>
          </a:p>
        </p:txBody>
      </p:sp>
    </p:spTree>
    <p:extLst>
      <p:ext uri="{BB962C8B-B14F-4D97-AF65-F5344CB8AC3E}">
        <p14:creationId xmlns:p14="http://schemas.microsoft.com/office/powerpoint/2010/main" val="28663804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religious painting of a person and person&#10;&#10;Description automatically generated">
            <a:extLst>
              <a:ext uri="{FF2B5EF4-FFF2-40B4-BE49-F238E27FC236}">
                <a16:creationId xmlns:a16="http://schemas.microsoft.com/office/drawing/2014/main" id="{6335FE5F-D086-7D33-F4FE-23B61B3F5F9A}"/>
              </a:ext>
            </a:extLst>
          </p:cNvPr>
          <p:cNvPicPr>
            <a:picLocks noGrp="1" noChangeAspect="1"/>
          </p:cNvPicPr>
          <p:nvPr>
            <p:ph idx="1"/>
          </p:nvPr>
        </p:nvPicPr>
        <p:blipFill>
          <a:blip r:embed="rId2">
            <a:alphaModFix amt="20000"/>
          </a:blip>
          <a:stretch>
            <a:fillRect/>
          </a:stretch>
        </p:blipFill>
        <p:spPr>
          <a:xfrm>
            <a:off x="0" y="-875574"/>
            <a:ext cx="12192000" cy="7733574"/>
          </a:xfrm>
        </p:spPr>
      </p:pic>
      <p:sp>
        <p:nvSpPr>
          <p:cNvPr id="2" name="Title 1">
            <a:extLst>
              <a:ext uri="{FF2B5EF4-FFF2-40B4-BE49-F238E27FC236}">
                <a16:creationId xmlns:a16="http://schemas.microsoft.com/office/drawing/2014/main" id="{EF1635A5-5C45-C6E6-0F23-0A0C49CFF6FB}"/>
              </a:ext>
            </a:extLst>
          </p:cNvPr>
          <p:cNvSpPr>
            <a:spLocks noGrp="1"/>
          </p:cNvSpPr>
          <p:nvPr>
            <p:ph type="title"/>
          </p:nvPr>
        </p:nvSpPr>
        <p:spPr/>
        <p:txBody>
          <a:bodyPr/>
          <a:lstStyle/>
          <a:p>
            <a:r>
              <a:rPr lang="en-US" b="1" dirty="0"/>
              <a:t>The “peace of the interior gaze”</a:t>
            </a:r>
          </a:p>
        </p:txBody>
      </p:sp>
      <p:sp>
        <p:nvSpPr>
          <p:cNvPr id="4" name="TextBox 3">
            <a:extLst>
              <a:ext uri="{FF2B5EF4-FFF2-40B4-BE49-F238E27FC236}">
                <a16:creationId xmlns:a16="http://schemas.microsoft.com/office/drawing/2014/main" id="{4D41E731-337A-DE95-EE86-51186445CB7F}"/>
              </a:ext>
            </a:extLst>
          </p:cNvPr>
          <p:cNvSpPr txBox="1"/>
          <p:nvPr/>
        </p:nvSpPr>
        <p:spPr>
          <a:xfrm>
            <a:off x="1722120" y="1961891"/>
            <a:ext cx="9631680" cy="1938992"/>
          </a:xfrm>
          <a:prstGeom prst="rect">
            <a:avLst/>
          </a:prstGeom>
          <a:noFill/>
        </p:spPr>
        <p:txBody>
          <a:bodyPr wrap="square">
            <a:spAutoFit/>
          </a:bodyPr>
          <a:lstStyle/>
          <a:p>
            <a:pPr marL="0" indent="0">
              <a:buNone/>
            </a:pPr>
            <a:r>
              <a:rPr lang="en-US" sz="4000" dirty="0"/>
              <a:t>The first man and woman “see each other more fully and clearly than through the sense of sight itself.” (TOB 13:1)</a:t>
            </a:r>
          </a:p>
        </p:txBody>
      </p:sp>
    </p:spTree>
    <p:extLst>
      <p:ext uri="{BB962C8B-B14F-4D97-AF65-F5344CB8AC3E}">
        <p14:creationId xmlns:p14="http://schemas.microsoft.com/office/powerpoint/2010/main" val="26598398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DAD9C-4BC5-D414-FDC2-1855686572AB}"/>
              </a:ext>
            </a:extLst>
          </p:cNvPr>
          <p:cNvSpPr>
            <a:spLocks noGrp="1"/>
          </p:cNvSpPr>
          <p:nvPr>
            <p:ph type="title"/>
          </p:nvPr>
        </p:nvSpPr>
        <p:spPr/>
        <p:txBody>
          <a:bodyPr/>
          <a:lstStyle/>
          <a:p>
            <a:pPr algn="ctr"/>
            <a:r>
              <a:rPr lang="en-US" dirty="0"/>
              <a:t>The Dimension of Gift </a:t>
            </a:r>
          </a:p>
        </p:txBody>
      </p:sp>
      <p:pic>
        <p:nvPicPr>
          <p:cNvPr id="5" name="Content Placeholder 4" descr="A field of white flowers&#10;&#10;Description automatically generated">
            <a:extLst>
              <a:ext uri="{FF2B5EF4-FFF2-40B4-BE49-F238E27FC236}">
                <a16:creationId xmlns:a16="http://schemas.microsoft.com/office/drawing/2014/main" id="{CDD750C5-88CD-1AB8-FE06-EF64EDCFF2AC}"/>
              </a:ext>
            </a:extLst>
          </p:cNvPr>
          <p:cNvPicPr>
            <a:picLocks noGrp="1" noChangeAspect="1"/>
          </p:cNvPicPr>
          <p:nvPr>
            <p:ph idx="1"/>
          </p:nvPr>
        </p:nvPicPr>
        <p:blipFill>
          <a:blip r:embed="rId2"/>
          <a:stretch>
            <a:fillRect/>
          </a:stretch>
        </p:blipFill>
        <p:spPr>
          <a:xfrm>
            <a:off x="2585836" y="1825625"/>
            <a:ext cx="7020327" cy="4351338"/>
          </a:xfrm>
        </p:spPr>
      </p:pic>
    </p:spTree>
    <p:extLst>
      <p:ext uri="{BB962C8B-B14F-4D97-AF65-F5344CB8AC3E}">
        <p14:creationId xmlns:p14="http://schemas.microsoft.com/office/powerpoint/2010/main" val="24501872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81E6E-8EA9-B933-3187-2DDF87717241}"/>
              </a:ext>
            </a:extLst>
          </p:cNvPr>
          <p:cNvSpPr>
            <a:spLocks noGrp="1"/>
          </p:cNvSpPr>
          <p:nvPr>
            <p:ph type="title"/>
          </p:nvPr>
        </p:nvSpPr>
        <p:spPr/>
        <p:txBody>
          <a:bodyPr/>
          <a:lstStyle/>
          <a:p>
            <a:r>
              <a:rPr lang="en-US" dirty="0"/>
              <a:t>The spousal meaning of the body </a:t>
            </a:r>
          </a:p>
        </p:txBody>
      </p:sp>
      <p:sp>
        <p:nvSpPr>
          <p:cNvPr id="3" name="Content Placeholder 2">
            <a:extLst>
              <a:ext uri="{FF2B5EF4-FFF2-40B4-BE49-F238E27FC236}">
                <a16:creationId xmlns:a16="http://schemas.microsoft.com/office/drawing/2014/main" id="{1D5A6B12-1000-F2DB-438D-FD944B78541C}"/>
              </a:ext>
            </a:extLst>
          </p:cNvPr>
          <p:cNvSpPr>
            <a:spLocks noGrp="1"/>
          </p:cNvSpPr>
          <p:nvPr>
            <p:ph idx="1"/>
          </p:nvPr>
        </p:nvSpPr>
        <p:spPr/>
        <p:txBody>
          <a:bodyPr/>
          <a:lstStyle/>
          <a:p>
            <a:pPr marL="0" indent="0">
              <a:buNone/>
            </a:pPr>
            <a:r>
              <a:rPr lang="en-US" dirty="0"/>
              <a:t>”The human body, with its sex – its masculinity and femininity – seen in the very mystery of creation, is not only a source of fruitfulness and of procreation, as in the whole natural order, but contains “from the beginning” the “spousal” attribute, that is </a:t>
            </a:r>
            <a:r>
              <a:rPr lang="en-US" b="1" dirty="0"/>
              <a:t>the power to express love: precisely that love in which the human person becomes a gift </a:t>
            </a:r>
            <a:r>
              <a:rPr lang="en-US" dirty="0"/>
              <a:t>and – through this gift – fulfills the very meaning of his being and existence.” (TOB 15:1) </a:t>
            </a:r>
          </a:p>
        </p:txBody>
      </p:sp>
    </p:spTree>
    <p:extLst>
      <p:ext uri="{BB962C8B-B14F-4D97-AF65-F5344CB8AC3E}">
        <p14:creationId xmlns:p14="http://schemas.microsoft.com/office/powerpoint/2010/main" val="39738435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32477-6B2E-D0C5-08F4-6EA1A39D6288}"/>
              </a:ext>
            </a:extLst>
          </p:cNvPr>
          <p:cNvSpPr>
            <a:spLocks noGrp="1"/>
          </p:cNvSpPr>
          <p:nvPr>
            <p:ph type="title"/>
          </p:nvPr>
        </p:nvSpPr>
        <p:spPr/>
        <p:txBody>
          <a:bodyPr/>
          <a:lstStyle/>
          <a:p>
            <a:r>
              <a:rPr lang="en-US" dirty="0"/>
              <a:t>The Meaning of the Body:</a:t>
            </a:r>
          </a:p>
        </p:txBody>
      </p:sp>
      <p:sp>
        <p:nvSpPr>
          <p:cNvPr id="3" name="Content Placeholder 2">
            <a:extLst>
              <a:ext uri="{FF2B5EF4-FFF2-40B4-BE49-F238E27FC236}">
                <a16:creationId xmlns:a16="http://schemas.microsoft.com/office/drawing/2014/main" id="{6C0D86E9-A22B-D8CE-486C-7FBE79CA12AA}"/>
              </a:ext>
            </a:extLst>
          </p:cNvPr>
          <p:cNvSpPr>
            <a:spLocks noGrp="1"/>
          </p:cNvSpPr>
          <p:nvPr>
            <p:ph idx="1"/>
          </p:nvPr>
        </p:nvSpPr>
        <p:spPr/>
        <p:txBody>
          <a:bodyPr/>
          <a:lstStyle/>
          <a:p>
            <a:r>
              <a:rPr lang="en-US" dirty="0"/>
              <a:t>The body expresses the person</a:t>
            </a:r>
          </a:p>
          <a:p>
            <a:r>
              <a:rPr lang="en-US" dirty="0"/>
              <a:t>The body expresses a masculine person or a feminine person </a:t>
            </a:r>
          </a:p>
          <a:p>
            <a:r>
              <a:rPr lang="en-US" dirty="0"/>
              <a:t>The body expresses the inner dimension of the gift</a:t>
            </a:r>
          </a:p>
        </p:txBody>
      </p:sp>
    </p:spTree>
    <p:extLst>
      <p:ext uri="{BB962C8B-B14F-4D97-AF65-F5344CB8AC3E}">
        <p14:creationId xmlns:p14="http://schemas.microsoft.com/office/powerpoint/2010/main" val="9602932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3D9B5-9F07-CF93-1D9C-7F6998A4A92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E11A4E7-3829-344B-F583-FAB72FC46C89}"/>
              </a:ext>
            </a:extLst>
          </p:cNvPr>
          <p:cNvSpPr>
            <a:spLocks noGrp="1"/>
          </p:cNvSpPr>
          <p:nvPr>
            <p:ph idx="1"/>
          </p:nvPr>
        </p:nvSpPr>
        <p:spPr/>
        <p:txBody>
          <a:bodyPr/>
          <a:lstStyle/>
          <a:p>
            <a:pPr marL="0" indent="0">
              <a:buNone/>
            </a:pPr>
            <a:r>
              <a:rPr lang="en-US" dirty="0"/>
              <a:t>“The human body, oriented from within by the “sincere gift” of the person, reveals not only its masculinity or femininity on the physical level, but reveals also such a </a:t>
            </a:r>
            <a:r>
              <a:rPr lang="en-US" i="1" dirty="0"/>
              <a:t>value </a:t>
            </a:r>
            <a:r>
              <a:rPr lang="en-US" dirty="0"/>
              <a:t>and such a </a:t>
            </a:r>
            <a:r>
              <a:rPr lang="en-US" i="1" dirty="0"/>
              <a:t>beauty that is goes beyond the simple physical level of “sexuality”. </a:t>
            </a:r>
            <a:r>
              <a:rPr lang="en-US" dirty="0"/>
              <a:t>(TOB 15:3) </a:t>
            </a:r>
          </a:p>
        </p:txBody>
      </p:sp>
    </p:spTree>
    <p:extLst>
      <p:ext uri="{BB962C8B-B14F-4D97-AF65-F5344CB8AC3E}">
        <p14:creationId xmlns:p14="http://schemas.microsoft.com/office/powerpoint/2010/main" val="27670485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7ECEA-36D0-BFF5-A43F-B34752A7D6B9}"/>
              </a:ext>
            </a:extLst>
          </p:cNvPr>
          <p:cNvSpPr>
            <a:spLocks noGrp="1"/>
          </p:cNvSpPr>
          <p:nvPr>
            <p:ph type="title"/>
          </p:nvPr>
        </p:nvSpPr>
        <p:spPr/>
        <p:txBody>
          <a:bodyPr/>
          <a:lstStyle/>
          <a:p>
            <a:r>
              <a:rPr lang="en-US" dirty="0"/>
              <a:t>Original Happiness</a:t>
            </a:r>
          </a:p>
        </p:txBody>
      </p:sp>
      <p:sp>
        <p:nvSpPr>
          <p:cNvPr id="3" name="Content Placeholder 2">
            <a:extLst>
              <a:ext uri="{FF2B5EF4-FFF2-40B4-BE49-F238E27FC236}">
                <a16:creationId xmlns:a16="http://schemas.microsoft.com/office/drawing/2014/main" id="{1CA17669-786E-2517-1C3D-40CE26E796B4}"/>
              </a:ext>
            </a:extLst>
          </p:cNvPr>
          <p:cNvSpPr>
            <a:spLocks noGrp="1"/>
          </p:cNvSpPr>
          <p:nvPr>
            <p:ph idx="1"/>
          </p:nvPr>
        </p:nvSpPr>
        <p:spPr/>
        <p:txBody>
          <a:bodyPr/>
          <a:lstStyle/>
          <a:p>
            <a:pPr marL="0" indent="0">
              <a:buNone/>
            </a:pPr>
            <a:r>
              <a:rPr lang="en-US" dirty="0"/>
              <a:t>“The revelation and discovery of the spousal meaning of the body explain man’s original happiness and, at the same time, they open the perspective of his own earthly history, in which he will never withdraw from this indispensable “theme” of his own existence.” (TOB 15:5) </a:t>
            </a:r>
          </a:p>
        </p:txBody>
      </p:sp>
    </p:spTree>
    <p:extLst>
      <p:ext uri="{BB962C8B-B14F-4D97-AF65-F5344CB8AC3E}">
        <p14:creationId xmlns:p14="http://schemas.microsoft.com/office/powerpoint/2010/main" val="1244944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AF79A-CC9D-360F-1F67-C0B72DD06180}"/>
              </a:ext>
            </a:extLst>
          </p:cNvPr>
          <p:cNvSpPr>
            <a:spLocks noGrp="1"/>
          </p:cNvSpPr>
          <p:nvPr>
            <p:ph type="title"/>
          </p:nvPr>
        </p:nvSpPr>
        <p:spPr>
          <a:xfrm>
            <a:off x="5910648" y="1041399"/>
            <a:ext cx="5198076" cy="2603844"/>
          </a:xfrm>
        </p:spPr>
        <p:txBody>
          <a:bodyPr vert="horz" lIns="91440" tIns="45720" rIns="91440" bIns="45720" rtlCol="0" anchor="b">
            <a:normAutofit/>
          </a:bodyPr>
          <a:lstStyle/>
          <a:p>
            <a:r>
              <a:rPr lang="en-US" sz="3500" b="1" kern="1200" dirty="0">
                <a:solidFill>
                  <a:schemeClr val="bg1"/>
                </a:solidFill>
                <a:latin typeface="+mj-lt"/>
                <a:ea typeface="+mj-ea"/>
                <a:cs typeface="+mj-cs"/>
              </a:rPr>
              <a:t>Pontifical Commission on Birth </a:t>
            </a:r>
            <a:r>
              <a:rPr lang="en-US" sz="3500" b="1" dirty="0">
                <a:solidFill>
                  <a:schemeClr val="bg1"/>
                </a:solidFill>
              </a:rPr>
              <a:t>Control</a:t>
            </a:r>
            <a:br>
              <a:rPr lang="en-US" sz="3500" b="1" kern="1200" dirty="0">
                <a:solidFill>
                  <a:schemeClr val="bg1"/>
                </a:solidFill>
                <a:latin typeface="+mj-lt"/>
                <a:ea typeface="+mj-ea"/>
                <a:cs typeface="+mj-cs"/>
              </a:rPr>
            </a:br>
            <a:r>
              <a:rPr lang="en-US" sz="3500" b="1" kern="1200" dirty="0">
                <a:solidFill>
                  <a:schemeClr val="bg1"/>
                </a:solidFill>
                <a:latin typeface="+mj-lt"/>
                <a:ea typeface="+mj-ea"/>
                <a:cs typeface="+mj-cs"/>
              </a:rPr>
              <a:t>1963 - 1966</a:t>
            </a:r>
          </a:p>
        </p:txBody>
      </p:sp>
      <p:pic>
        <p:nvPicPr>
          <p:cNvPr id="5" name="Content Placeholder 4" descr="A person in a white robe talking to another person&#10;&#10;Description automatically generated">
            <a:extLst>
              <a:ext uri="{FF2B5EF4-FFF2-40B4-BE49-F238E27FC236}">
                <a16:creationId xmlns:a16="http://schemas.microsoft.com/office/drawing/2014/main" id="{41AC5713-3958-6BBD-E5C1-420C6AAC7B4A}"/>
              </a:ext>
            </a:extLst>
          </p:cNvPr>
          <p:cNvPicPr>
            <a:picLocks noGrp="1" noChangeAspect="1"/>
          </p:cNvPicPr>
          <p:nvPr>
            <p:ph idx="1"/>
          </p:nvPr>
        </p:nvPicPr>
        <p:blipFill rotWithShape="1">
          <a:blip r:embed="rId2"/>
          <a:srcRect r="2635" b="7149"/>
          <a:stretch/>
        </p:blipFill>
        <p:spPr>
          <a:xfrm>
            <a:off x="373341" y="438520"/>
            <a:ext cx="4594075" cy="5980959"/>
          </a:xfrm>
          <a:prstGeom prst="rect">
            <a:avLst/>
          </a:prstGeom>
        </p:spPr>
      </p:pic>
    </p:spTree>
    <p:extLst>
      <p:ext uri="{BB962C8B-B14F-4D97-AF65-F5344CB8AC3E}">
        <p14:creationId xmlns:p14="http://schemas.microsoft.com/office/powerpoint/2010/main" val="38809407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17894-E9F9-076C-B266-19FD10E37AA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C2CBB4E-E9EB-B7D9-6AAF-C2D682886505}"/>
              </a:ext>
            </a:extLst>
          </p:cNvPr>
          <p:cNvSpPr>
            <a:spLocks noGrp="1"/>
          </p:cNvSpPr>
          <p:nvPr>
            <p:ph idx="1"/>
          </p:nvPr>
        </p:nvSpPr>
        <p:spPr/>
        <p:txBody>
          <a:bodyPr/>
          <a:lstStyle/>
          <a:p>
            <a:pPr marL="0" indent="0">
              <a:buNone/>
            </a:pPr>
            <a:r>
              <a:rPr lang="en-US" dirty="0"/>
              <a:t>“Man cannot live without love. He remains a being that is incomprehensible for himself, his life is senseless, if love is not revealed to him, if he does not encounter love, if he does not experience it and make it his own, if he does not participate intimately in it.” </a:t>
            </a:r>
          </a:p>
          <a:p>
            <a:pPr marL="0" indent="0">
              <a:buNone/>
            </a:pPr>
            <a:r>
              <a:rPr lang="en-US" dirty="0"/>
              <a:t>						</a:t>
            </a:r>
            <a:r>
              <a:rPr lang="en-US" i="1" dirty="0"/>
              <a:t>(</a:t>
            </a:r>
            <a:r>
              <a:rPr lang="en-US" i="1" dirty="0" err="1"/>
              <a:t>Redemptor</a:t>
            </a:r>
            <a:r>
              <a:rPr lang="en-US" i="1" dirty="0"/>
              <a:t> Hominis, #10) </a:t>
            </a:r>
          </a:p>
        </p:txBody>
      </p:sp>
    </p:spTree>
    <p:extLst>
      <p:ext uri="{BB962C8B-B14F-4D97-AF65-F5344CB8AC3E}">
        <p14:creationId xmlns:p14="http://schemas.microsoft.com/office/powerpoint/2010/main" val="37755416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CA91E-B0D1-56E0-D704-B7DB41C9424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4DC1188-F8EF-4522-4C99-F7F572A8D3F0}"/>
              </a:ext>
            </a:extLst>
          </p:cNvPr>
          <p:cNvSpPr>
            <a:spLocks noGrp="1"/>
          </p:cNvSpPr>
          <p:nvPr>
            <p:ph idx="1"/>
          </p:nvPr>
        </p:nvSpPr>
        <p:spPr/>
        <p:txBody>
          <a:bodyPr/>
          <a:lstStyle/>
          <a:p>
            <a:pPr marL="0" indent="0">
              <a:buNone/>
            </a:pPr>
            <a:r>
              <a:rPr lang="en-US" dirty="0"/>
              <a:t>”Adam knew Eve his wife, and she conceived and bore Cain, saying, ‘I have gotten a man with the help of the Lord.” (Genesis 4:1) </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027467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32477-6B2E-D0C5-08F4-6EA1A39D6288}"/>
              </a:ext>
            </a:extLst>
          </p:cNvPr>
          <p:cNvSpPr>
            <a:spLocks noGrp="1"/>
          </p:cNvSpPr>
          <p:nvPr>
            <p:ph type="title"/>
          </p:nvPr>
        </p:nvSpPr>
        <p:spPr/>
        <p:txBody>
          <a:bodyPr/>
          <a:lstStyle/>
          <a:p>
            <a:r>
              <a:rPr lang="en-US" dirty="0"/>
              <a:t>The Meaning of the Body:</a:t>
            </a:r>
          </a:p>
        </p:txBody>
      </p:sp>
      <p:sp>
        <p:nvSpPr>
          <p:cNvPr id="3" name="Content Placeholder 2">
            <a:extLst>
              <a:ext uri="{FF2B5EF4-FFF2-40B4-BE49-F238E27FC236}">
                <a16:creationId xmlns:a16="http://schemas.microsoft.com/office/drawing/2014/main" id="{6C0D86E9-A22B-D8CE-486C-7FBE79CA12AA}"/>
              </a:ext>
            </a:extLst>
          </p:cNvPr>
          <p:cNvSpPr>
            <a:spLocks noGrp="1"/>
          </p:cNvSpPr>
          <p:nvPr>
            <p:ph idx="1"/>
          </p:nvPr>
        </p:nvSpPr>
        <p:spPr/>
        <p:txBody>
          <a:bodyPr/>
          <a:lstStyle/>
          <a:p>
            <a:r>
              <a:rPr lang="en-US" dirty="0"/>
              <a:t>The body expresses the person</a:t>
            </a:r>
          </a:p>
          <a:p>
            <a:r>
              <a:rPr lang="en-US" dirty="0"/>
              <a:t>The body expresses a masculine person or a feminine person </a:t>
            </a:r>
          </a:p>
          <a:p>
            <a:r>
              <a:rPr lang="en-US" dirty="0"/>
              <a:t>The body expresses the inner dimension of the gift</a:t>
            </a:r>
          </a:p>
          <a:p>
            <a:r>
              <a:rPr lang="en-US" dirty="0"/>
              <a:t>Fatherhood and motherhood</a:t>
            </a:r>
          </a:p>
        </p:txBody>
      </p:sp>
    </p:spTree>
    <p:extLst>
      <p:ext uri="{BB962C8B-B14F-4D97-AF65-F5344CB8AC3E}">
        <p14:creationId xmlns:p14="http://schemas.microsoft.com/office/powerpoint/2010/main" val="34728885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3FE8C-BD8B-CB7C-10E2-5E0E46CE56F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7545480-D1C8-BFB6-4783-7937C088C68F}"/>
              </a:ext>
            </a:extLst>
          </p:cNvPr>
          <p:cNvSpPr>
            <a:spLocks noGrp="1"/>
          </p:cNvSpPr>
          <p:nvPr>
            <p:ph idx="1"/>
          </p:nvPr>
        </p:nvSpPr>
        <p:spPr/>
        <p:txBody>
          <a:bodyPr/>
          <a:lstStyle/>
          <a:p>
            <a:pPr marL="0" indent="0">
              <a:buNone/>
            </a:pPr>
            <a:r>
              <a:rPr lang="en-US" dirty="0"/>
              <a:t>“The eternal mystery of generation, which is in God himself, the one and Triune God (</a:t>
            </a:r>
            <a:r>
              <a:rPr lang="en-US" dirty="0" err="1"/>
              <a:t>cf</a:t>
            </a:r>
            <a:r>
              <a:rPr lang="en-US" dirty="0"/>
              <a:t> </a:t>
            </a:r>
            <a:r>
              <a:rPr lang="en-US" i="1" dirty="0"/>
              <a:t>Eph 3:14-15</a:t>
            </a:r>
            <a:r>
              <a:rPr lang="en-US" dirty="0"/>
              <a:t>), is reflected in the woman’s motherhood and in the man’s fatherhood.” </a:t>
            </a:r>
          </a:p>
          <a:p>
            <a:pPr marL="0" indent="0">
              <a:buNone/>
            </a:pPr>
            <a:r>
              <a:rPr lang="en-US" dirty="0"/>
              <a:t>					</a:t>
            </a:r>
            <a:r>
              <a:rPr lang="en-US" i="1" dirty="0"/>
              <a:t>(Mulieris </a:t>
            </a:r>
            <a:r>
              <a:rPr lang="en-US" i="1" dirty="0" err="1"/>
              <a:t>Dignitatem</a:t>
            </a:r>
            <a:r>
              <a:rPr lang="en-US" i="1" dirty="0"/>
              <a:t>, n.18) </a:t>
            </a:r>
            <a:endParaRPr lang="en-US" dirty="0"/>
          </a:p>
        </p:txBody>
      </p:sp>
    </p:spTree>
    <p:extLst>
      <p:ext uri="{BB962C8B-B14F-4D97-AF65-F5344CB8AC3E}">
        <p14:creationId xmlns:p14="http://schemas.microsoft.com/office/powerpoint/2010/main" val="40444292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165C0-22FD-BF41-DB21-4CD65274993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F1F0F7D-288E-952F-9498-EDE476B38768}"/>
              </a:ext>
            </a:extLst>
          </p:cNvPr>
          <p:cNvSpPr>
            <a:spLocks noGrp="1"/>
          </p:cNvSpPr>
          <p:nvPr>
            <p:ph idx="1"/>
          </p:nvPr>
        </p:nvSpPr>
        <p:spPr/>
        <p:txBody>
          <a:bodyPr/>
          <a:lstStyle/>
          <a:p>
            <a:pPr marL="0" indent="0">
              <a:buNone/>
            </a:pPr>
            <a:r>
              <a:rPr lang="en-US" dirty="0"/>
              <a:t>In “Genesis 4:1 </a:t>
            </a:r>
            <a:r>
              <a:rPr lang="en-US" i="1" dirty="0"/>
              <a:t>the mystery of femininity manifests and reveals itself in its full depth through motherhood…</a:t>
            </a:r>
            <a:r>
              <a:rPr lang="en-US" dirty="0"/>
              <a:t>Woman stands before the man as mother, subject of the new human life that is conceived and develops in her and is born from her into the world. In this way, what also reveals itself is the mystery of the man’s masculinity, that is, the generative and ‘paternal’ meaning of his body.” (TOB 21:2) </a:t>
            </a:r>
          </a:p>
        </p:txBody>
      </p:sp>
    </p:spTree>
    <p:extLst>
      <p:ext uri="{BB962C8B-B14F-4D97-AF65-F5344CB8AC3E}">
        <p14:creationId xmlns:p14="http://schemas.microsoft.com/office/powerpoint/2010/main" val="39922582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71E52-E906-F8AC-649D-701F84C0D80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3902A1A-FDC1-8C96-8C36-615B0B4C291F}"/>
              </a:ext>
            </a:extLst>
          </p:cNvPr>
          <p:cNvSpPr>
            <a:spLocks noGrp="1"/>
          </p:cNvSpPr>
          <p:nvPr>
            <p:ph idx="1"/>
          </p:nvPr>
        </p:nvSpPr>
        <p:spPr/>
        <p:txBody>
          <a:bodyPr/>
          <a:lstStyle/>
          <a:p>
            <a:pPr marL="0" indent="0">
              <a:buNone/>
            </a:pPr>
            <a:r>
              <a:rPr lang="en-US" dirty="0"/>
              <a:t>“You will return to the earth, for out of it you were taken; dust you are, and to dust you shall return” (Genesis 3:19) </a:t>
            </a:r>
          </a:p>
        </p:txBody>
      </p:sp>
    </p:spTree>
    <p:extLst>
      <p:ext uri="{BB962C8B-B14F-4D97-AF65-F5344CB8AC3E}">
        <p14:creationId xmlns:p14="http://schemas.microsoft.com/office/powerpoint/2010/main" val="143182446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92770-C624-FD4B-A590-6DA810768148}"/>
              </a:ext>
            </a:extLst>
          </p:cNvPr>
          <p:cNvSpPr>
            <a:spLocks noGrp="1"/>
          </p:cNvSpPr>
          <p:nvPr>
            <p:ph type="title"/>
          </p:nvPr>
        </p:nvSpPr>
        <p:spPr/>
        <p:txBody>
          <a:bodyPr/>
          <a:lstStyle/>
          <a:p>
            <a:pPr algn="ctr"/>
            <a:r>
              <a:rPr lang="en-US" dirty="0"/>
              <a:t>Historical Man </a:t>
            </a:r>
            <a:br>
              <a:rPr lang="en-US" dirty="0"/>
            </a:br>
            <a:r>
              <a:rPr lang="en-US" dirty="0"/>
              <a:t>Christ Appeals to the Human Heart </a:t>
            </a:r>
          </a:p>
        </p:txBody>
      </p:sp>
      <p:pic>
        <p:nvPicPr>
          <p:cNvPr id="5" name="Content Placeholder 4" descr="A painting of several men and a snake&#10;&#10;Description automatically generated">
            <a:extLst>
              <a:ext uri="{FF2B5EF4-FFF2-40B4-BE49-F238E27FC236}">
                <a16:creationId xmlns:a16="http://schemas.microsoft.com/office/drawing/2014/main" id="{12C31350-F967-8EE0-5D52-7DD6473C46B0}"/>
              </a:ext>
            </a:extLst>
          </p:cNvPr>
          <p:cNvPicPr>
            <a:picLocks noGrp="1" noChangeAspect="1"/>
          </p:cNvPicPr>
          <p:nvPr>
            <p:ph idx="1"/>
          </p:nvPr>
        </p:nvPicPr>
        <p:blipFill>
          <a:blip r:embed="rId2"/>
          <a:stretch>
            <a:fillRect/>
          </a:stretch>
        </p:blipFill>
        <p:spPr>
          <a:xfrm>
            <a:off x="1414743" y="2041483"/>
            <a:ext cx="9362514" cy="4066381"/>
          </a:xfrm>
        </p:spPr>
      </p:pic>
    </p:spTree>
    <p:extLst>
      <p:ext uri="{BB962C8B-B14F-4D97-AF65-F5344CB8AC3E}">
        <p14:creationId xmlns:p14="http://schemas.microsoft.com/office/powerpoint/2010/main" val="167892663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CBEB1-2EEA-3976-DC32-1E1A9DE23C1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590BD13-230F-02C6-9818-6BB23E1A18BA}"/>
              </a:ext>
            </a:extLst>
          </p:cNvPr>
          <p:cNvSpPr>
            <a:spLocks noGrp="1"/>
          </p:cNvSpPr>
          <p:nvPr>
            <p:ph idx="1"/>
          </p:nvPr>
        </p:nvSpPr>
        <p:spPr/>
        <p:txBody>
          <a:bodyPr/>
          <a:lstStyle/>
          <a:p>
            <a:r>
              <a:rPr lang="en-US" dirty="0">
                <a:hlinkClick r:id="rId2"/>
              </a:rPr>
              <a:t>Its not about the nail</a:t>
            </a:r>
            <a:endParaRPr lang="en-US" dirty="0"/>
          </a:p>
        </p:txBody>
      </p:sp>
    </p:spTree>
    <p:extLst>
      <p:ext uri="{BB962C8B-B14F-4D97-AF65-F5344CB8AC3E}">
        <p14:creationId xmlns:p14="http://schemas.microsoft.com/office/powerpoint/2010/main" val="3776214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5C30C-7BCA-3D43-BA54-F19160187620}"/>
              </a:ext>
            </a:extLst>
          </p:cNvPr>
          <p:cNvSpPr>
            <a:spLocks noGrp="1"/>
          </p:cNvSpPr>
          <p:nvPr>
            <p:ph type="title"/>
          </p:nvPr>
        </p:nvSpPr>
        <p:spPr/>
        <p:txBody>
          <a:bodyPr/>
          <a:lstStyle/>
          <a:p>
            <a:r>
              <a:rPr lang="en-US" dirty="0"/>
              <a:t>Ethics and Ethos </a:t>
            </a:r>
          </a:p>
        </p:txBody>
      </p:sp>
      <p:sp>
        <p:nvSpPr>
          <p:cNvPr id="3" name="Content Placeholder 2">
            <a:extLst>
              <a:ext uri="{FF2B5EF4-FFF2-40B4-BE49-F238E27FC236}">
                <a16:creationId xmlns:a16="http://schemas.microsoft.com/office/drawing/2014/main" id="{9EB18404-D8C4-47FC-5E68-4B8541295671}"/>
              </a:ext>
            </a:extLst>
          </p:cNvPr>
          <p:cNvSpPr>
            <a:spLocks noGrp="1"/>
          </p:cNvSpPr>
          <p:nvPr>
            <p:ph idx="1"/>
          </p:nvPr>
        </p:nvSpPr>
        <p:spPr/>
        <p:txBody>
          <a:bodyPr/>
          <a:lstStyle/>
          <a:p>
            <a:pPr marL="0" indent="0">
              <a:buNone/>
            </a:pPr>
            <a:r>
              <a:rPr lang="en-US" dirty="0"/>
              <a:t>Ethics = a set of moral principles that govern a person’s </a:t>
            </a:r>
            <a:r>
              <a:rPr lang="en-US" dirty="0" err="1"/>
              <a:t>behaviour</a:t>
            </a:r>
            <a:r>
              <a:rPr lang="en-US" dirty="0"/>
              <a:t>. It is concerned with establishing what is right and wrong. </a:t>
            </a:r>
          </a:p>
          <a:p>
            <a:pPr marL="0" indent="0">
              <a:buNone/>
            </a:pPr>
            <a:endParaRPr lang="en-US" dirty="0"/>
          </a:p>
          <a:p>
            <a:pPr marL="0" indent="0">
              <a:buNone/>
            </a:pPr>
            <a:r>
              <a:rPr lang="en-US" dirty="0"/>
              <a:t>Ethos = refers to the “interior perception of values”. It is a person’s subjective world of values. </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3792194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F18BA-0FB4-AC4A-11A1-78B4778067B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C897A36-4DCE-74BA-D4CF-B367B921DE9D}"/>
              </a:ext>
            </a:extLst>
          </p:cNvPr>
          <p:cNvPicPr>
            <a:picLocks noGrp="1" noChangeAspect="1"/>
          </p:cNvPicPr>
          <p:nvPr>
            <p:ph idx="1"/>
          </p:nvPr>
        </p:nvPicPr>
        <p:blipFill>
          <a:blip r:embed="rId2"/>
          <a:stretch>
            <a:fillRect/>
          </a:stretch>
        </p:blipFill>
        <p:spPr>
          <a:xfrm>
            <a:off x="639066" y="316371"/>
            <a:ext cx="3350059" cy="3299952"/>
          </a:xfrm>
        </p:spPr>
      </p:pic>
      <p:pic>
        <p:nvPicPr>
          <p:cNvPr id="7" name="Picture 6" descr="A sign with purple writing on it&#10;&#10;Description automatically generated">
            <a:extLst>
              <a:ext uri="{FF2B5EF4-FFF2-40B4-BE49-F238E27FC236}">
                <a16:creationId xmlns:a16="http://schemas.microsoft.com/office/drawing/2014/main" id="{1546044B-0717-EE35-9B42-7C8810DB748A}"/>
              </a:ext>
            </a:extLst>
          </p:cNvPr>
          <p:cNvPicPr>
            <a:picLocks noChangeAspect="1"/>
          </p:cNvPicPr>
          <p:nvPr/>
        </p:nvPicPr>
        <p:blipFill>
          <a:blip r:embed="rId3"/>
          <a:stretch>
            <a:fillRect/>
          </a:stretch>
        </p:blipFill>
        <p:spPr>
          <a:xfrm>
            <a:off x="7272366" y="322303"/>
            <a:ext cx="4280568" cy="2863760"/>
          </a:xfrm>
          <a:prstGeom prst="rect">
            <a:avLst/>
          </a:prstGeom>
        </p:spPr>
      </p:pic>
      <p:pic>
        <p:nvPicPr>
          <p:cNvPr id="9" name="Picture 8">
            <a:extLst>
              <a:ext uri="{FF2B5EF4-FFF2-40B4-BE49-F238E27FC236}">
                <a16:creationId xmlns:a16="http://schemas.microsoft.com/office/drawing/2014/main" id="{BA846BF9-5FA7-CC82-B107-6986C0849302}"/>
              </a:ext>
            </a:extLst>
          </p:cNvPr>
          <p:cNvPicPr>
            <a:picLocks noChangeAspect="1"/>
          </p:cNvPicPr>
          <p:nvPr/>
        </p:nvPicPr>
        <p:blipFill>
          <a:blip r:embed="rId4"/>
          <a:stretch>
            <a:fillRect/>
          </a:stretch>
        </p:blipFill>
        <p:spPr>
          <a:xfrm>
            <a:off x="4566709" y="316371"/>
            <a:ext cx="2390994" cy="3075405"/>
          </a:xfrm>
          <a:prstGeom prst="rect">
            <a:avLst/>
          </a:prstGeom>
        </p:spPr>
      </p:pic>
      <p:pic>
        <p:nvPicPr>
          <p:cNvPr id="11" name="Picture 10" descr="A sign with text on it&#10;&#10;Description automatically generated">
            <a:extLst>
              <a:ext uri="{FF2B5EF4-FFF2-40B4-BE49-F238E27FC236}">
                <a16:creationId xmlns:a16="http://schemas.microsoft.com/office/drawing/2014/main" id="{C057194A-1CD6-01D8-D3DD-28F10FF00412}"/>
              </a:ext>
            </a:extLst>
          </p:cNvPr>
          <p:cNvPicPr>
            <a:picLocks noChangeAspect="1"/>
          </p:cNvPicPr>
          <p:nvPr/>
        </p:nvPicPr>
        <p:blipFill>
          <a:blip r:embed="rId5"/>
          <a:stretch>
            <a:fillRect/>
          </a:stretch>
        </p:blipFill>
        <p:spPr>
          <a:xfrm>
            <a:off x="9211390" y="3548111"/>
            <a:ext cx="2321436" cy="3075406"/>
          </a:xfrm>
          <a:prstGeom prst="rect">
            <a:avLst/>
          </a:prstGeom>
        </p:spPr>
      </p:pic>
      <p:pic>
        <p:nvPicPr>
          <p:cNvPr id="13" name="Picture 12" descr="A sign on a window&#10;&#10;Description automatically generated">
            <a:extLst>
              <a:ext uri="{FF2B5EF4-FFF2-40B4-BE49-F238E27FC236}">
                <a16:creationId xmlns:a16="http://schemas.microsoft.com/office/drawing/2014/main" id="{1BB286CF-8C15-B6F6-93D1-A30FFB92865A}"/>
              </a:ext>
            </a:extLst>
          </p:cNvPr>
          <p:cNvPicPr>
            <a:picLocks noChangeAspect="1"/>
          </p:cNvPicPr>
          <p:nvPr/>
        </p:nvPicPr>
        <p:blipFill>
          <a:blip r:embed="rId6"/>
          <a:stretch>
            <a:fillRect/>
          </a:stretch>
        </p:blipFill>
        <p:spPr>
          <a:xfrm>
            <a:off x="838200" y="3899985"/>
            <a:ext cx="2153206" cy="2547687"/>
          </a:xfrm>
          <a:prstGeom prst="rect">
            <a:avLst/>
          </a:prstGeom>
        </p:spPr>
      </p:pic>
      <p:pic>
        <p:nvPicPr>
          <p:cNvPr id="15" name="Picture 14" descr="A close-up of a sign&#10;&#10;Description automatically generated">
            <a:extLst>
              <a:ext uri="{FF2B5EF4-FFF2-40B4-BE49-F238E27FC236}">
                <a16:creationId xmlns:a16="http://schemas.microsoft.com/office/drawing/2014/main" id="{172B82D0-8D0E-4EDB-3621-5F5A9495CCFF}"/>
              </a:ext>
            </a:extLst>
          </p:cNvPr>
          <p:cNvPicPr>
            <a:picLocks noChangeAspect="1"/>
          </p:cNvPicPr>
          <p:nvPr/>
        </p:nvPicPr>
        <p:blipFill>
          <a:blip r:embed="rId7"/>
          <a:stretch>
            <a:fillRect/>
          </a:stretch>
        </p:blipFill>
        <p:spPr>
          <a:xfrm>
            <a:off x="3989125" y="3730205"/>
            <a:ext cx="3993130" cy="2863760"/>
          </a:xfrm>
          <a:prstGeom prst="rect">
            <a:avLst/>
          </a:prstGeom>
        </p:spPr>
      </p:pic>
    </p:spTree>
    <p:extLst>
      <p:ext uri="{BB962C8B-B14F-4D97-AF65-F5344CB8AC3E}">
        <p14:creationId xmlns:p14="http://schemas.microsoft.com/office/powerpoint/2010/main" val="3970047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26C6D-9BBA-82DC-73C7-8EA45163C379}"/>
              </a:ext>
            </a:extLst>
          </p:cNvPr>
          <p:cNvSpPr>
            <a:spLocks noGrp="1"/>
          </p:cNvSpPr>
          <p:nvPr>
            <p:ph type="title"/>
          </p:nvPr>
        </p:nvSpPr>
        <p:spPr/>
        <p:txBody>
          <a:bodyPr/>
          <a:lstStyle/>
          <a:p>
            <a:pPr algn="ctr"/>
            <a:r>
              <a:rPr lang="en-US" dirty="0"/>
              <a:t>Majority Report: </a:t>
            </a:r>
          </a:p>
        </p:txBody>
      </p:sp>
      <p:sp>
        <p:nvSpPr>
          <p:cNvPr id="3" name="Content Placeholder 2">
            <a:extLst>
              <a:ext uri="{FF2B5EF4-FFF2-40B4-BE49-F238E27FC236}">
                <a16:creationId xmlns:a16="http://schemas.microsoft.com/office/drawing/2014/main" id="{D6036C98-E583-F09C-73C2-B584CB5AEF31}"/>
              </a:ext>
            </a:extLst>
          </p:cNvPr>
          <p:cNvSpPr>
            <a:spLocks noGrp="1"/>
          </p:cNvSpPr>
          <p:nvPr>
            <p:ph idx="1"/>
          </p:nvPr>
        </p:nvSpPr>
        <p:spPr/>
        <p:txBody>
          <a:bodyPr>
            <a:normAutofit/>
          </a:bodyPr>
          <a:lstStyle/>
          <a:p>
            <a:pPr marL="0" indent="0">
              <a:buNone/>
            </a:pPr>
            <a:endParaRPr lang="en-US" dirty="0"/>
          </a:p>
          <a:p>
            <a:r>
              <a:rPr lang="en-US" dirty="0"/>
              <a:t>”It is natural to man to use his skill in order to put under human control what is given by physical nature.” </a:t>
            </a:r>
          </a:p>
          <a:p>
            <a:pPr marL="0" indent="0">
              <a:buNone/>
            </a:pPr>
            <a:endParaRPr lang="en-US" dirty="0"/>
          </a:p>
          <a:p>
            <a:r>
              <a:rPr lang="en-US" dirty="0"/>
              <a:t>“The duty of man to humanize and to bring to greater perfection for the life of man what is given in nature.” </a:t>
            </a:r>
          </a:p>
          <a:p>
            <a:pPr marL="0" indent="0">
              <a:buNone/>
            </a:pPr>
            <a:endParaRPr lang="en-US" dirty="0"/>
          </a:p>
          <a:p>
            <a:r>
              <a:rPr lang="en-US" dirty="0"/>
              <a:t>”Fecundity in the totality of married life [which] does not depend upon the direct fecundity of each and every particular act.”</a:t>
            </a:r>
          </a:p>
        </p:txBody>
      </p:sp>
    </p:spTree>
    <p:extLst>
      <p:ext uri="{BB962C8B-B14F-4D97-AF65-F5344CB8AC3E}">
        <p14:creationId xmlns:p14="http://schemas.microsoft.com/office/powerpoint/2010/main" val="40369257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bird with a light shining through it&#10;&#10;Description automatically generated">
            <a:extLst>
              <a:ext uri="{FF2B5EF4-FFF2-40B4-BE49-F238E27FC236}">
                <a16:creationId xmlns:a16="http://schemas.microsoft.com/office/drawing/2014/main" id="{53CFDA0C-9650-0D28-07B6-3F07083138F9}"/>
              </a:ext>
            </a:extLst>
          </p:cNvPr>
          <p:cNvPicPr>
            <a:picLocks noGrp="1" noChangeAspect="1"/>
          </p:cNvPicPr>
          <p:nvPr>
            <p:ph idx="1"/>
          </p:nvPr>
        </p:nvPicPr>
        <p:blipFill rotWithShape="1">
          <a:blip r:embed="rId2"/>
          <a:srcRect l="2568" t="1310" r="25081" b="1"/>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05A279-98A1-699E-55B0-8226E7D436E3}"/>
              </a:ext>
            </a:extLst>
          </p:cNvPr>
          <p:cNvSpPr>
            <a:spLocks noGrp="1"/>
          </p:cNvSpPr>
          <p:nvPr>
            <p:ph type="title"/>
          </p:nvPr>
        </p:nvSpPr>
        <p:spPr>
          <a:xfrm>
            <a:off x="481029" y="1423781"/>
            <a:ext cx="7158062" cy="2087578"/>
          </a:xfrm>
        </p:spPr>
        <p:txBody>
          <a:bodyPr vert="horz" lIns="91440" tIns="45720" rIns="91440" bIns="45720" rtlCol="0" anchor="b">
            <a:normAutofit/>
          </a:bodyPr>
          <a:lstStyle/>
          <a:p>
            <a:r>
              <a:rPr lang="en-US" sz="4800" dirty="0"/>
              <a:t>               Purity as </a:t>
            </a:r>
            <a:br>
              <a:rPr lang="en-US" sz="4800" dirty="0"/>
            </a:br>
            <a:r>
              <a:rPr lang="en-US" sz="4800" dirty="0"/>
              <a:t>“Life According to the Spirit” </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42545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10C95-E28B-0451-AE05-17A5CFD329F0}"/>
              </a:ext>
            </a:extLst>
          </p:cNvPr>
          <p:cNvSpPr>
            <a:spLocks noGrp="1"/>
          </p:cNvSpPr>
          <p:nvPr>
            <p:ph type="title"/>
          </p:nvPr>
        </p:nvSpPr>
        <p:spPr/>
        <p:txBody>
          <a:bodyPr/>
          <a:lstStyle/>
          <a:p>
            <a:endParaRPr lang="en-US" dirty="0"/>
          </a:p>
        </p:txBody>
      </p:sp>
      <p:pic>
        <p:nvPicPr>
          <p:cNvPr id="5" name="Content Placeholder 4" descr="A person in a white robe touching a person's face&#10;&#10;Description automatically generated">
            <a:extLst>
              <a:ext uri="{FF2B5EF4-FFF2-40B4-BE49-F238E27FC236}">
                <a16:creationId xmlns:a16="http://schemas.microsoft.com/office/drawing/2014/main" id="{C902B6DB-DB08-EC33-4ECB-AFE95B0F175F}"/>
              </a:ext>
            </a:extLst>
          </p:cNvPr>
          <p:cNvPicPr>
            <a:picLocks noGrp="1" noChangeAspect="1"/>
          </p:cNvPicPr>
          <p:nvPr>
            <p:ph idx="1"/>
          </p:nvPr>
        </p:nvPicPr>
        <p:blipFill>
          <a:blip r:embed="rId2"/>
          <a:stretch>
            <a:fillRect/>
          </a:stretch>
        </p:blipFill>
        <p:spPr>
          <a:xfrm>
            <a:off x="-176666" y="1492834"/>
            <a:ext cx="3078284" cy="4351338"/>
          </a:xfrm>
        </p:spPr>
      </p:pic>
      <p:pic>
        <p:nvPicPr>
          <p:cNvPr id="7" name="Picture 6" descr="A person kissing a person&#10;&#10;Description automatically generated">
            <a:extLst>
              <a:ext uri="{FF2B5EF4-FFF2-40B4-BE49-F238E27FC236}">
                <a16:creationId xmlns:a16="http://schemas.microsoft.com/office/drawing/2014/main" id="{7C85CCE8-E4B6-5956-3FBC-74D3DCE4DB54}"/>
              </a:ext>
            </a:extLst>
          </p:cNvPr>
          <p:cNvPicPr>
            <a:picLocks noChangeAspect="1"/>
          </p:cNvPicPr>
          <p:nvPr/>
        </p:nvPicPr>
        <p:blipFill>
          <a:blip r:embed="rId3"/>
          <a:stretch>
            <a:fillRect/>
          </a:stretch>
        </p:blipFill>
        <p:spPr>
          <a:xfrm>
            <a:off x="3049583" y="1348291"/>
            <a:ext cx="6000182" cy="4823909"/>
          </a:xfrm>
          <a:prstGeom prst="rect">
            <a:avLst/>
          </a:prstGeom>
        </p:spPr>
      </p:pic>
      <p:pic>
        <p:nvPicPr>
          <p:cNvPr id="9" name="Picture 8" descr="A person and person in religious attire&#10;&#10;Description automatically generated">
            <a:extLst>
              <a:ext uri="{FF2B5EF4-FFF2-40B4-BE49-F238E27FC236}">
                <a16:creationId xmlns:a16="http://schemas.microsoft.com/office/drawing/2014/main" id="{4EB841B3-40AA-E49B-1949-58D3A803A1BE}"/>
              </a:ext>
            </a:extLst>
          </p:cNvPr>
          <p:cNvPicPr>
            <a:picLocks noChangeAspect="1"/>
          </p:cNvPicPr>
          <p:nvPr/>
        </p:nvPicPr>
        <p:blipFill>
          <a:blip r:embed="rId4"/>
          <a:stretch>
            <a:fillRect/>
          </a:stretch>
        </p:blipFill>
        <p:spPr>
          <a:xfrm>
            <a:off x="9197730" y="1007853"/>
            <a:ext cx="3530600" cy="5321300"/>
          </a:xfrm>
          <a:prstGeom prst="rect">
            <a:avLst/>
          </a:prstGeom>
        </p:spPr>
      </p:pic>
    </p:spTree>
    <p:extLst>
      <p:ext uri="{BB962C8B-B14F-4D97-AF65-F5344CB8AC3E}">
        <p14:creationId xmlns:p14="http://schemas.microsoft.com/office/powerpoint/2010/main" val="26196119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agram of a structure&#10;&#10;Description automatically generated">
            <a:extLst>
              <a:ext uri="{FF2B5EF4-FFF2-40B4-BE49-F238E27FC236}">
                <a16:creationId xmlns:a16="http://schemas.microsoft.com/office/drawing/2014/main" id="{252E7AE6-F70A-3634-794D-1585BFE21933}"/>
              </a:ext>
            </a:extLst>
          </p:cNvPr>
          <p:cNvPicPr>
            <a:picLocks noChangeAspect="1"/>
          </p:cNvPicPr>
          <p:nvPr/>
        </p:nvPicPr>
        <p:blipFill rotWithShape="1">
          <a:blip r:embed="rId2"/>
          <a:srcRect b="5314"/>
          <a:stretch/>
        </p:blipFill>
        <p:spPr>
          <a:xfrm>
            <a:off x="2411128" y="1"/>
            <a:ext cx="6973504" cy="5502442"/>
          </a:xfrm>
          <a:prstGeom prst="rect">
            <a:avLst/>
          </a:prstGeom>
        </p:spPr>
      </p:pic>
      <p:sp>
        <p:nvSpPr>
          <p:cNvPr id="10" name="TextBox 9">
            <a:extLst>
              <a:ext uri="{FF2B5EF4-FFF2-40B4-BE49-F238E27FC236}">
                <a16:creationId xmlns:a16="http://schemas.microsoft.com/office/drawing/2014/main" id="{B95867D0-318F-991B-1CF1-CD0C5AA1B050}"/>
              </a:ext>
            </a:extLst>
          </p:cNvPr>
          <p:cNvSpPr txBox="1"/>
          <p:nvPr/>
        </p:nvSpPr>
        <p:spPr>
          <a:xfrm>
            <a:off x="9384632" y="4279104"/>
            <a:ext cx="2839453" cy="954107"/>
          </a:xfrm>
          <a:prstGeom prst="rect">
            <a:avLst/>
          </a:prstGeom>
          <a:noFill/>
        </p:spPr>
        <p:txBody>
          <a:bodyPr wrap="square" rtlCol="0">
            <a:spAutoFit/>
          </a:bodyPr>
          <a:lstStyle/>
          <a:p>
            <a:r>
              <a:rPr lang="en-US" sz="2800" dirty="0"/>
              <a:t>Indulgence</a:t>
            </a:r>
          </a:p>
          <a:p>
            <a:r>
              <a:rPr lang="en-US" sz="2800" dirty="0"/>
              <a:t> </a:t>
            </a:r>
          </a:p>
        </p:txBody>
      </p:sp>
      <p:sp>
        <p:nvSpPr>
          <p:cNvPr id="11" name="TextBox 10">
            <a:extLst>
              <a:ext uri="{FF2B5EF4-FFF2-40B4-BE49-F238E27FC236}">
                <a16:creationId xmlns:a16="http://schemas.microsoft.com/office/drawing/2014/main" id="{E4BD5933-33DA-8E2F-4EAD-1ADAEE18577F}"/>
              </a:ext>
            </a:extLst>
          </p:cNvPr>
          <p:cNvSpPr txBox="1"/>
          <p:nvPr/>
        </p:nvSpPr>
        <p:spPr>
          <a:xfrm>
            <a:off x="9059779" y="2490138"/>
            <a:ext cx="2839453" cy="523220"/>
          </a:xfrm>
          <a:prstGeom prst="rect">
            <a:avLst/>
          </a:prstGeom>
          <a:noFill/>
        </p:spPr>
        <p:txBody>
          <a:bodyPr wrap="square" rtlCol="0">
            <a:spAutoFit/>
          </a:bodyPr>
          <a:lstStyle/>
          <a:p>
            <a:r>
              <a:rPr lang="en-US" sz="2800" dirty="0"/>
              <a:t>Licentiousness </a:t>
            </a:r>
          </a:p>
        </p:txBody>
      </p:sp>
      <p:sp>
        <p:nvSpPr>
          <p:cNvPr id="12" name="TextBox 11">
            <a:extLst>
              <a:ext uri="{FF2B5EF4-FFF2-40B4-BE49-F238E27FC236}">
                <a16:creationId xmlns:a16="http://schemas.microsoft.com/office/drawing/2014/main" id="{59CEA2D3-3185-3A51-3E27-FDE22C5F6A59}"/>
              </a:ext>
            </a:extLst>
          </p:cNvPr>
          <p:cNvSpPr txBox="1"/>
          <p:nvPr/>
        </p:nvSpPr>
        <p:spPr>
          <a:xfrm>
            <a:off x="10066421" y="5025389"/>
            <a:ext cx="2839453" cy="954107"/>
          </a:xfrm>
          <a:prstGeom prst="rect">
            <a:avLst/>
          </a:prstGeom>
          <a:noFill/>
        </p:spPr>
        <p:txBody>
          <a:bodyPr wrap="square" rtlCol="0">
            <a:spAutoFit/>
          </a:bodyPr>
          <a:lstStyle/>
          <a:p>
            <a:r>
              <a:rPr lang="en-US" sz="2800" dirty="0"/>
              <a:t>Addiction</a:t>
            </a:r>
          </a:p>
          <a:p>
            <a:r>
              <a:rPr lang="en-US" sz="2800" dirty="0"/>
              <a:t> </a:t>
            </a:r>
          </a:p>
        </p:txBody>
      </p:sp>
      <p:sp>
        <p:nvSpPr>
          <p:cNvPr id="13" name="TextBox 12">
            <a:extLst>
              <a:ext uri="{FF2B5EF4-FFF2-40B4-BE49-F238E27FC236}">
                <a16:creationId xmlns:a16="http://schemas.microsoft.com/office/drawing/2014/main" id="{7B61E012-A9EE-E81D-44C6-219C6B86DDD7}"/>
              </a:ext>
            </a:extLst>
          </p:cNvPr>
          <p:cNvSpPr txBox="1"/>
          <p:nvPr/>
        </p:nvSpPr>
        <p:spPr>
          <a:xfrm>
            <a:off x="9780872" y="3429000"/>
            <a:ext cx="2839453" cy="954107"/>
          </a:xfrm>
          <a:prstGeom prst="rect">
            <a:avLst/>
          </a:prstGeom>
          <a:noFill/>
        </p:spPr>
        <p:txBody>
          <a:bodyPr wrap="square" rtlCol="0">
            <a:spAutoFit/>
          </a:bodyPr>
          <a:lstStyle/>
          <a:p>
            <a:r>
              <a:rPr lang="en-US" sz="2800" dirty="0"/>
              <a:t>Permissiveness</a:t>
            </a:r>
          </a:p>
          <a:p>
            <a:r>
              <a:rPr lang="en-US" sz="2800" dirty="0"/>
              <a:t> </a:t>
            </a:r>
          </a:p>
        </p:txBody>
      </p:sp>
      <p:sp>
        <p:nvSpPr>
          <p:cNvPr id="14" name="TextBox 13">
            <a:extLst>
              <a:ext uri="{FF2B5EF4-FFF2-40B4-BE49-F238E27FC236}">
                <a16:creationId xmlns:a16="http://schemas.microsoft.com/office/drawing/2014/main" id="{D4428ADD-EADF-157F-3019-1BC272E75E34}"/>
              </a:ext>
            </a:extLst>
          </p:cNvPr>
          <p:cNvSpPr txBox="1"/>
          <p:nvPr/>
        </p:nvSpPr>
        <p:spPr>
          <a:xfrm>
            <a:off x="309612" y="2234672"/>
            <a:ext cx="2839453" cy="954107"/>
          </a:xfrm>
          <a:prstGeom prst="rect">
            <a:avLst/>
          </a:prstGeom>
          <a:noFill/>
        </p:spPr>
        <p:txBody>
          <a:bodyPr wrap="square" rtlCol="0">
            <a:spAutoFit/>
          </a:bodyPr>
          <a:lstStyle/>
          <a:p>
            <a:r>
              <a:rPr lang="en-US" sz="2800" dirty="0"/>
              <a:t>Puritanism</a:t>
            </a:r>
          </a:p>
          <a:p>
            <a:r>
              <a:rPr lang="en-US" sz="2800" dirty="0"/>
              <a:t> </a:t>
            </a:r>
          </a:p>
        </p:txBody>
      </p:sp>
      <p:sp>
        <p:nvSpPr>
          <p:cNvPr id="15" name="TextBox 14">
            <a:extLst>
              <a:ext uri="{FF2B5EF4-FFF2-40B4-BE49-F238E27FC236}">
                <a16:creationId xmlns:a16="http://schemas.microsoft.com/office/drawing/2014/main" id="{AF7292B0-97F5-F498-8BF2-6DED2D4CA7FF}"/>
              </a:ext>
            </a:extLst>
          </p:cNvPr>
          <p:cNvSpPr txBox="1"/>
          <p:nvPr/>
        </p:nvSpPr>
        <p:spPr>
          <a:xfrm>
            <a:off x="706654" y="2967191"/>
            <a:ext cx="2839453" cy="954107"/>
          </a:xfrm>
          <a:prstGeom prst="rect">
            <a:avLst/>
          </a:prstGeom>
          <a:noFill/>
        </p:spPr>
        <p:txBody>
          <a:bodyPr wrap="square" rtlCol="0">
            <a:spAutoFit/>
          </a:bodyPr>
          <a:lstStyle/>
          <a:p>
            <a:r>
              <a:rPr lang="en-US" sz="2800" dirty="0"/>
              <a:t>Repression</a:t>
            </a:r>
          </a:p>
          <a:p>
            <a:r>
              <a:rPr lang="en-US" sz="2800" dirty="0"/>
              <a:t> </a:t>
            </a:r>
          </a:p>
        </p:txBody>
      </p:sp>
      <p:sp>
        <p:nvSpPr>
          <p:cNvPr id="16" name="TextBox 15">
            <a:extLst>
              <a:ext uri="{FF2B5EF4-FFF2-40B4-BE49-F238E27FC236}">
                <a16:creationId xmlns:a16="http://schemas.microsoft.com/office/drawing/2014/main" id="{BD8D046B-04A2-0088-77A9-7F79C5BF099D}"/>
              </a:ext>
            </a:extLst>
          </p:cNvPr>
          <p:cNvSpPr txBox="1"/>
          <p:nvPr/>
        </p:nvSpPr>
        <p:spPr>
          <a:xfrm>
            <a:off x="507731" y="3669221"/>
            <a:ext cx="2839453" cy="954107"/>
          </a:xfrm>
          <a:prstGeom prst="rect">
            <a:avLst/>
          </a:prstGeom>
          <a:noFill/>
        </p:spPr>
        <p:txBody>
          <a:bodyPr wrap="square" rtlCol="0">
            <a:spAutoFit/>
          </a:bodyPr>
          <a:lstStyle/>
          <a:p>
            <a:r>
              <a:rPr lang="en-US" sz="2800" dirty="0"/>
              <a:t>Stoicism</a:t>
            </a:r>
          </a:p>
          <a:p>
            <a:r>
              <a:rPr lang="en-US" sz="2800" dirty="0"/>
              <a:t> </a:t>
            </a:r>
          </a:p>
        </p:txBody>
      </p:sp>
      <p:sp>
        <p:nvSpPr>
          <p:cNvPr id="17" name="TextBox 16">
            <a:extLst>
              <a:ext uri="{FF2B5EF4-FFF2-40B4-BE49-F238E27FC236}">
                <a16:creationId xmlns:a16="http://schemas.microsoft.com/office/drawing/2014/main" id="{49F3FBB0-853C-77E4-A0EC-46B6BF1A76D4}"/>
              </a:ext>
            </a:extLst>
          </p:cNvPr>
          <p:cNvSpPr txBox="1"/>
          <p:nvPr/>
        </p:nvSpPr>
        <p:spPr>
          <a:xfrm>
            <a:off x="507732" y="4623328"/>
            <a:ext cx="2839453" cy="954107"/>
          </a:xfrm>
          <a:prstGeom prst="rect">
            <a:avLst/>
          </a:prstGeom>
          <a:noFill/>
        </p:spPr>
        <p:txBody>
          <a:bodyPr wrap="square" rtlCol="0">
            <a:spAutoFit/>
          </a:bodyPr>
          <a:lstStyle/>
          <a:p>
            <a:r>
              <a:rPr lang="en-US" sz="2800" dirty="0"/>
              <a:t>Pessimism</a:t>
            </a:r>
          </a:p>
          <a:p>
            <a:r>
              <a:rPr lang="en-US" sz="2800" dirty="0"/>
              <a:t> </a:t>
            </a:r>
          </a:p>
        </p:txBody>
      </p:sp>
      <p:sp>
        <p:nvSpPr>
          <p:cNvPr id="18" name="TextBox 17">
            <a:extLst>
              <a:ext uri="{FF2B5EF4-FFF2-40B4-BE49-F238E27FC236}">
                <a16:creationId xmlns:a16="http://schemas.microsoft.com/office/drawing/2014/main" id="{A240279F-5A7B-2F56-0EEC-4437EC04062F}"/>
              </a:ext>
            </a:extLst>
          </p:cNvPr>
          <p:cNvSpPr txBox="1"/>
          <p:nvPr/>
        </p:nvSpPr>
        <p:spPr>
          <a:xfrm>
            <a:off x="4796589" y="5502442"/>
            <a:ext cx="3293445" cy="1384995"/>
          </a:xfrm>
          <a:prstGeom prst="rect">
            <a:avLst/>
          </a:prstGeom>
          <a:noFill/>
        </p:spPr>
        <p:txBody>
          <a:bodyPr wrap="square" rtlCol="0">
            <a:spAutoFit/>
          </a:bodyPr>
          <a:lstStyle/>
          <a:p>
            <a:r>
              <a:rPr lang="en-US" sz="2800" dirty="0"/>
              <a:t>     Integrity</a:t>
            </a:r>
          </a:p>
          <a:p>
            <a:r>
              <a:rPr lang="en-US" sz="2800" dirty="0"/>
              <a:t>     Freedom</a:t>
            </a:r>
          </a:p>
          <a:p>
            <a:r>
              <a:rPr lang="en-US" sz="2800" dirty="0"/>
              <a:t>   Redemption </a:t>
            </a:r>
          </a:p>
        </p:txBody>
      </p:sp>
      <p:sp>
        <p:nvSpPr>
          <p:cNvPr id="21" name="TextBox 20">
            <a:extLst>
              <a:ext uri="{FF2B5EF4-FFF2-40B4-BE49-F238E27FC236}">
                <a16:creationId xmlns:a16="http://schemas.microsoft.com/office/drawing/2014/main" id="{9D873119-0F31-8518-2563-D2DB9898B5C9}"/>
              </a:ext>
            </a:extLst>
          </p:cNvPr>
          <p:cNvSpPr txBox="1"/>
          <p:nvPr/>
        </p:nvSpPr>
        <p:spPr>
          <a:xfrm>
            <a:off x="1275347" y="5376405"/>
            <a:ext cx="2839453" cy="954107"/>
          </a:xfrm>
          <a:prstGeom prst="rect">
            <a:avLst/>
          </a:prstGeom>
          <a:noFill/>
        </p:spPr>
        <p:txBody>
          <a:bodyPr wrap="square" rtlCol="0">
            <a:spAutoFit/>
          </a:bodyPr>
          <a:lstStyle/>
          <a:p>
            <a:r>
              <a:rPr lang="en-US" sz="2800" dirty="0"/>
              <a:t>Scruples</a:t>
            </a:r>
          </a:p>
          <a:p>
            <a:endParaRPr lang="en-US" sz="2800" dirty="0"/>
          </a:p>
        </p:txBody>
      </p:sp>
      <p:sp>
        <p:nvSpPr>
          <p:cNvPr id="23" name="TextBox 22">
            <a:extLst>
              <a:ext uri="{FF2B5EF4-FFF2-40B4-BE49-F238E27FC236}">
                <a16:creationId xmlns:a16="http://schemas.microsoft.com/office/drawing/2014/main" id="{14EC204F-14C7-0B88-C543-3BF874F9ECBF}"/>
              </a:ext>
            </a:extLst>
          </p:cNvPr>
          <p:cNvSpPr txBox="1"/>
          <p:nvPr/>
        </p:nvSpPr>
        <p:spPr>
          <a:xfrm>
            <a:off x="196515" y="6078435"/>
            <a:ext cx="2839453" cy="954107"/>
          </a:xfrm>
          <a:prstGeom prst="rect">
            <a:avLst/>
          </a:prstGeom>
          <a:noFill/>
        </p:spPr>
        <p:txBody>
          <a:bodyPr wrap="square" rtlCol="0">
            <a:spAutoFit/>
          </a:bodyPr>
          <a:lstStyle/>
          <a:p>
            <a:r>
              <a:rPr lang="en-US" sz="2800" dirty="0"/>
              <a:t>Guilt complex</a:t>
            </a:r>
          </a:p>
          <a:p>
            <a:r>
              <a:rPr lang="en-US" sz="2800" dirty="0"/>
              <a:t> </a:t>
            </a:r>
          </a:p>
        </p:txBody>
      </p:sp>
      <p:sp>
        <p:nvSpPr>
          <p:cNvPr id="24" name="TextBox 23">
            <a:extLst>
              <a:ext uri="{FF2B5EF4-FFF2-40B4-BE49-F238E27FC236}">
                <a16:creationId xmlns:a16="http://schemas.microsoft.com/office/drawing/2014/main" id="{71CFE8F6-B512-895B-97A2-C27130F6BE57}"/>
              </a:ext>
            </a:extLst>
          </p:cNvPr>
          <p:cNvSpPr txBox="1"/>
          <p:nvPr/>
        </p:nvSpPr>
        <p:spPr>
          <a:xfrm>
            <a:off x="9059778" y="5792878"/>
            <a:ext cx="2839453" cy="954107"/>
          </a:xfrm>
          <a:prstGeom prst="rect">
            <a:avLst/>
          </a:prstGeom>
          <a:noFill/>
        </p:spPr>
        <p:txBody>
          <a:bodyPr wrap="square" rtlCol="0">
            <a:spAutoFit/>
          </a:bodyPr>
          <a:lstStyle/>
          <a:p>
            <a:r>
              <a:rPr lang="en-US" sz="2800" dirty="0"/>
              <a:t>Shamelessness </a:t>
            </a:r>
          </a:p>
          <a:p>
            <a:r>
              <a:rPr lang="en-US" sz="2800" dirty="0"/>
              <a:t> </a:t>
            </a:r>
          </a:p>
        </p:txBody>
      </p:sp>
    </p:spTree>
    <p:extLst>
      <p:ext uri="{BB962C8B-B14F-4D97-AF65-F5344CB8AC3E}">
        <p14:creationId xmlns:p14="http://schemas.microsoft.com/office/powerpoint/2010/main" val="27292815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AD0C6-713D-BA2C-511D-51AA43482AD3}"/>
              </a:ext>
            </a:extLst>
          </p:cNvPr>
          <p:cNvSpPr>
            <a:spLocks noGrp="1"/>
          </p:cNvSpPr>
          <p:nvPr>
            <p:ph type="title"/>
          </p:nvPr>
        </p:nvSpPr>
        <p:spPr/>
        <p:txBody>
          <a:bodyPr/>
          <a:lstStyle/>
          <a:p>
            <a:pPr algn="ctr"/>
            <a:r>
              <a:rPr lang="en-US" dirty="0">
                <a:latin typeface="+mn-lt"/>
              </a:rPr>
              <a:t>Eschatological Man </a:t>
            </a:r>
            <a:br>
              <a:rPr lang="en-US" dirty="0">
                <a:latin typeface="+mn-lt"/>
              </a:rPr>
            </a:br>
            <a:r>
              <a:rPr lang="en-US" dirty="0">
                <a:latin typeface="+mn-lt"/>
              </a:rPr>
              <a:t>Christ Appeals to the Resurrection </a:t>
            </a:r>
          </a:p>
        </p:txBody>
      </p:sp>
      <p:pic>
        <p:nvPicPr>
          <p:cNvPr id="5" name="Content Placeholder 4">
            <a:extLst>
              <a:ext uri="{FF2B5EF4-FFF2-40B4-BE49-F238E27FC236}">
                <a16:creationId xmlns:a16="http://schemas.microsoft.com/office/drawing/2014/main" id="{8BF3E5BC-C566-7FA1-6D91-FEC93C94DE56}"/>
              </a:ext>
            </a:extLst>
          </p:cNvPr>
          <p:cNvPicPr>
            <a:picLocks noGrp="1" noChangeAspect="1"/>
          </p:cNvPicPr>
          <p:nvPr>
            <p:ph idx="1"/>
          </p:nvPr>
        </p:nvPicPr>
        <p:blipFill>
          <a:blip r:embed="rId2"/>
          <a:stretch>
            <a:fillRect/>
          </a:stretch>
        </p:blipFill>
        <p:spPr>
          <a:xfrm>
            <a:off x="2740723" y="1818925"/>
            <a:ext cx="6710554" cy="4782234"/>
          </a:xfrm>
        </p:spPr>
      </p:pic>
    </p:spTree>
    <p:extLst>
      <p:ext uri="{BB962C8B-B14F-4D97-AF65-F5344CB8AC3E}">
        <p14:creationId xmlns:p14="http://schemas.microsoft.com/office/powerpoint/2010/main" val="42836976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588D7-FBE2-6ACB-DAB1-B00CD521C42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A3CA149-E912-A630-F8D1-D7525B5A97AD}"/>
              </a:ext>
            </a:extLst>
          </p:cNvPr>
          <p:cNvSpPr>
            <a:spLocks noGrp="1"/>
          </p:cNvSpPr>
          <p:nvPr>
            <p:ph idx="1"/>
          </p:nvPr>
        </p:nvSpPr>
        <p:spPr>
          <a:xfrm>
            <a:off x="838200" y="365125"/>
            <a:ext cx="10515600" cy="6127750"/>
          </a:xfrm>
        </p:spPr>
        <p:txBody>
          <a:bodyPr>
            <a:normAutofit/>
          </a:bodyPr>
          <a:lstStyle/>
          <a:p>
            <a:r>
              <a:rPr lang="en-US" dirty="0"/>
              <a:t>Perfectly mature subjectivity is the complete gift of oneself to God as a response to God’s gift of himself to man. </a:t>
            </a:r>
          </a:p>
          <a:p>
            <a:endParaRPr lang="en-US" dirty="0"/>
          </a:p>
          <a:p>
            <a:r>
              <a:rPr lang="en-US" dirty="0"/>
              <a:t>In this gift, man will “concentrate and express all the energies of his [body and soul] on God. In this way, the fact that ‘they will take neither wife nor husband’ has its foundation in man when ‘as a consequence of the vision of God ‘face to face,’ </a:t>
            </a:r>
            <a:r>
              <a:rPr lang="en-US" i="1" dirty="0"/>
              <a:t>a love of such depth and power of concentration on God himself </a:t>
            </a:r>
            <a:r>
              <a:rPr lang="en-US" dirty="0"/>
              <a:t>will be born in the person that it </a:t>
            </a:r>
            <a:r>
              <a:rPr lang="en-US" i="1" dirty="0"/>
              <a:t>completely absorbs the person’s whole psychosomatic subjectivity.” </a:t>
            </a:r>
          </a:p>
          <a:p>
            <a:pPr marL="0" indent="0">
              <a:buNone/>
            </a:pPr>
            <a:endParaRPr lang="en-US" i="1" dirty="0"/>
          </a:p>
          <a:p>
            <a:r>
              <a:rPr lang="en-US" dirty="0"/>
              <a:t>“In this way the </a:t>
            </a:r>
            <a:r>
              <a:rPr lang="en-US" u="sng" dirty="0"/>
              <a:t>virginal state </a:t>
            </a:r>
            <a:r>
              <a:rPr lang="en-US" dirty="0"/>
              <a:t>of the body will manifest itself completely as the eschatological fulfillment of the ‘</a:t>
            </a:r>
            <a:r>
              <a:rPr lang="en-US" u="sng" dirty="0"/>
              <a:t>spousal meaning of the body</a:t>
            </a:r>
            <a:r>
              <a:rPr lang="en-US" dirty="0"/>
              <a:t>’”  (TOB 68:3) </a:t>
            </a:r>
          </a:p>
          <a:p>
            <a:endParaRPr lang="en-US" dirty="0"/>
          </a:p>
        </p:txBody>
      </p:sp>
    </p:spTree>
    <p:extLst>
      <p:ext uri="{BB962C8B-B14F-4D97-AF65-F5344CB8AC3E}">
        <p14:creationId xmlns:p14="http://schemas.microsoft.com/office/powerpoint/2010/main" val="189251825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EFA15-7D69-C2B9-8230-5EF4D8EE4D44}"/>
              </a:ext>
            </a:extLst>
          </p:cNvPr>
          <p:cNvSpPr>
            <a:spLocks noGrp="1"/>
          </p:cNvSpPr>
          <p:nvPr>
            <p:ph type="title"/>
          </p:nvPr>
        </p:nvSpPr>
        <p:spPr/>
        <p:txBody>
          <a:bodyPr/>
          <a:lstStyle/>
          <a:p>
            <a:endParaRPr lang="en-US"/>
          </a:p>
        </p:txBody>
      </p:sp>
      <p:pic>
        <p:nvPicPr>
          <p:cNvPr id="5" name="Content Placeholder 4" descr="A painting of a religious scene&#10;&#10;Description automatically generated">
            <a:extLst>
              <a:ext uri="{FF2B5EF4-FFF2-40B4-BE49-F238E27FC236}">
                <a16:creationId xmlns:a16="http://schemas.microsoft.com/office/drawing/2014/main" id="{5615A768-D3CB-410F-8F0B-3A4CDF431A6C}"/>
              </a:ext>
            </a:extLst>
          </p:cNvPr>
          <p:cNvPicPr>
            <a:picLocks noGrp="1" noChangeAspect="1"/>
          </p:cNvPicPr>
          <p:nvPr>
            <p:ph idx="1"/>
          </p:nvPr>
        </p:nvPicPr>
        <p:blipFill>
          <a:blip r:embed="rId2"/>
          <a:stretch>
            <a:fillRect/>
          </a:stretch>
        </p:blipFill>
        <p:spPr>
          <a:xfrm>
            <a:off x="0" y="-115044"/>
            <a:ext cx="12192000" cy="6973044"/>
          </a:xfrm>
        </p:spPr>
      </p:pic>
    </p:spTree>
    <p:extLst>
      <p:ext uri="{BB962C8B-B14F-4D97-AF65-F5344CB8AC3E}">
        <p14:creationId xmlns:p14="http://schemas.microsoft.com/office/powerpoint/2010/main" val="277529695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8AB67-3C74-7FB4-A9CF-8487904603D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01516B7-BD51-6AFB-9572-FB0516EB6DE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435434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2974C-01E7-CABF-4FEA-35E83FA015E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FF32597-7115-7E89-B2D5-26D0E1A9420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97678204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925D0-B4C6-059A-36B9-8238FB1FEA1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3DCA59-30F8-CB57-B6E6-BDACD5129F9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7780169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EF088-7E43-00C9-D603-D3CC9D3B5E9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A9DA89F-1619-706C-6048-3F79B7C8455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69859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26C6D-9BBA-82DC-73C7-8EA45163C379}"/>
              </a:ext>
            </a:extLst>
          </p:cNvPr>
          <p:cNvSpPr>
            <a:spLocks noGrp="1"/>
          </p:cNvSpPr>
          <p:nvPr>
            <p:ph type="title"/>
          </p:nvPr>
        </p:nvSpPr>
        <p:spPr>
          <a:xfrm>
            <a:off x="838200" y="103187"/>
            <a:ext cx="10515600" cy="1325563"/>
          </a:xfrm>
        </p:spPr>
        <p:txBody>
          <a:bodyPr/>
          <a:lstStyle/>
          <a:p>
            <a:pPr algn="ctr"/>
            <a:r>
              <a:rPr lang="en-US" dirty="0"/>
              <a:t>Majority Report: </a:t>
            </a:r>
          </a:p>
        </p:txBody>
      </p:sp>
      <p:sp>
        <p:nvSpPr>
          <p:cNvPr id="3" name="Content Placeholder 2">
            <a:extLst>
              <a:ext uri="{FF2B5EF4-FFF2-40B4-BE49-F238E27FC236}">
                <a16:creationId xmlns:a16="http://schemas.microsoft.com/office/drawing/2014/main" id="{D6036C98-E583-F09C-73C2-B584CB5AEF31}"/>
              </a:ext>
            </a:extLst>
          </p:cNvPr>
          <p:cNvSpPr>
            <a:spLocks noGrp="1"/>
          </p:cNvSpPr>
          <p:nvPr>
            <p:ph idx="1"/>
          </p:nvPr>
        </p:nvSpPr>
        <p:spPr>
          <a:xfrm>
            <a:off x="838200" y="1057275"/>
            <a:ext cx="10515600" cy="5429250"/>
          </a:xfrm>
        </p:spPr>
        <p:txBody>
          <a:bodyPr>
            <a:normAutofit fontScale="92500" lnSpcReduction="20000"/>
          </a:bodyPr>
          <a:lstStyle/>
          <a:p>
            <a:pPr marL="0" indent="0">
              <a:buNone/>
            </a:pPr>
            <a:endParaRPr lang="en-US" dirty="0"/>
          </a:p>
          <a:p>
            <a:r>
              <a:rPr lang="en-US" dirty="0"/>
              <a:t>”It is natural to man to use his skill in order to put under human control what is given by physical nature.” </a:t>
            </a:r>
          </a:p>
          <a:p>
            <a:pPr lvl="1"/>
            <a:r>
              <a:rPr lang="en-US" b="1" dirty="0"/>
              <a:t>Man does not have</a:t>
            </a:r>
            <a:r>
              <a:rPr lang="en-US" b="1" i="1" dirty="0"/>
              <a:t> unlimited </a:t>
            </a:r>
            <a:r>
              <a:rPr lang="en-US" b="1" dirty="0"/>
              <a:t>control over the laws of nature. Technical mastery over nature must always be ordered and subordinated to the authentic good of the human person. </a:t>
            </a:r>
          </a:p>
          <a:p>
            <a:pPr marL="0" indent="0">
              <a:buNone/>
            </a:pPr>
            <a:endParaRPr lang="en-US" dirty="0"/>
          </a:p>
          <a:p>
            <a:r>
              <a:rPr lang="en-US" dirty="0"/>
              <a:t>“The duty of man to humanize and to bring to greater perfection for the life of man what is given in nature.” </a:t>
            </a:r>
          </a:p>
          <a:p>
            <a:pPr lvl="1"/>
            <a:r>
              <a:rPr lang="en-US" b="1" dirty="0"/>
              <a:t>One must respect the laws of nature that are intrinsically ordered to certain goods: the unitive and the procreative dimension of the conjugal act must be respected for the good of conjugal love and the dignity of the spouses. </a:t>
            </a:r>
          </a:p>
          <a:p>
            <a:pPr marL="0" indent="0">
              <a:buNone/>
            </a:pPr>
            <a:endParaRPr lang="en-US" dirty="0"/>
          </a:p>
          <a:p>
            <a:r>
              <a:rPr lang="en-US" dirty="0"/>
              <a:t>”Fecundity in the totality of married life [which] does not depend upon the direct fecundity of each and every particular act.”</a:t>
            </a:r>
          </a:p>
          <a:p>
            <a:pPr lvl="1"/>
            <a:r>
              <a:rPr lang="en-US" b="1" dirty="0"/>
              <a:t>Each and every conjugal act must remain open to life. </a:t>
            </a:r>
          </a:p>
        </p:txBody>
      </p:sp>
    </p:spTree>
    <p:extLst>
      <p:ext uri="{BB962C8B-B14F-4D97-AF65-F5344CB8AC3E}">
        <p14:creationId xmlns:p14="http://schemas.microsoft.com/office/powerpoint/2010/main" val="337185973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605C6-64C4-4FC2-9783-BCF0B840238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128115B-EB3D-A236-BA07-B3323737C92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64099865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66005-B155-F829-FC7D-195ACB408F4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0C761AA-4AD4-D14C-C87F-6D402DB511F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2007859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814E2-0FA1-1AF6-1836-1C35FE3C845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0883915-C2EA-521D-DC10-C9C244DE7CC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02396525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1CD5D-277A-EAC3-B9FD-F7A1E4F8D82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DEC0C72-A749-DA02-AF02-320B3FDF325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1165747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70554</TotalTime>
  <Words>2939</Words>
  <Application>Microsoft Macintosh PowerPoint</Application>
  <PresentationFormat>Widescreen</PresentationFormat>
  <Paragraphs>304</Paragraphs>
  <Slides>93</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93</vt:i4>
      </vt:variant>
    </vt:vector>
  </HeadingPairs>
  <TitlesOfParts>
    <vt:vector size="100" baseType="lpstr">
      <vt:lpstr>Apple Chancery</vt:lpstr>
      <vt:lpstr>Arial</vt:lpstr>
      <vt:lpstr>Calibri</vt:lpstr>
      <vt:lpstr>Calibri Light</vt:lpstr>
      <vt:lpstr>Google Sans</vt:lpstr>
      <vt:lpstr>Helvetica Neue</vt:lpstr>
      <vt:lpstr>Office Theme</vt:lpstr>
      <vt:lpstr>Theology of the Body A Catechesis on Human Love</vt:lpstr>
      <vt:lpstr>PowerPoint Presentation</vt:lpstr>
      <vt:lpstr>PowerPoint Presentation</vt:lpstr>
      <vt:lpstr>PowerPoint Presentation</vt:lpstr>
      <vt:lpstr>1960</vt:lpstr>
      <vt:lpstr>PowerPoint Presentation</vt:lpstr>
      <vt:lpstr>Pontifical Commission on Birth Control 1963 - 1966</vt:lpstr>
      <vt:lpstr>Majority Report: </vt:lpstr>
      <vt:lpstr>Majority Report: </vt:lpstr>
      <vt:lpstr>Paul VI’s Prophetic Words:   Conjugal Infidelity  General lowering of morality  Loss of respect for women  Abuse of power  Disposition of unlimited dominion over one’s body</vt:lpstr>
      <vt:lpstr>Pope Paul VI’s Prophetic Words: </vt:lpstr>
      <vt:lpstr>16 October 1978</vt:lpstr>
      <vt:lpstr>PowerPoint Presentation</vt:lpstr>
      <vt:lpstr>PowerPoint Presentation</vt:lpstr>
      <vt:lpstr>PowerPoint Presentation</vt:lpstr>
      <vt:lpstr>During the first five years of his pontificate: </vt:lpstr>
      <vt:lpstr>“Family, become what you are!” </vt:lpstr>
      <vt:lpstr>Laying the foundations </vt:lpstr>
      <vt:lpstr>The Personalistic Norm: </vt:lpstr>
      <vt:lpstr>PowerPoint Presentation</vt:lpstr>
      <vt:lpstr>Utilitarianism: </vt:lpstr>
      <vt:lpstr>Gaudium et Spes #24:3 </vt:lpstr>
      <vt:lpstr>The opposite of LOVE is USE</vt:lpstr>
      <vt:lpstr>John Paul II’s use of Phenomenology</vt:lpstr>
      <vt:lpstr>PowerPoint Presentation</vt:lpstr>
      <vt:lpstr>Understanding Contemporary Man </vt:lpstr>
      <vt:lpstr>PowerPoint Presentation</vt:lpstr>
      <vt:lpstr>Unfolding of Modern Rationalism</vt:lpstr>
      <vt:lpstr>“I think, therefore I am.” </vt:lpstr>
      <vt:lpstr>PowerPoint Presentation</vt:lpstr>
      <vt:lpstr>   </vt:lpstr>
      <vt:lpstr>   </vt:lpstr>
      <vt:lpstr>PowerPoint Presentation</vt:lpstr>
      <vt:lpstr>PowerPoint Presentation</vt:lpstr>
      <vt:lpstr>PowerPoint Presentation</vt:lpstr>
      <vt:lpstr>PowerPoint Presentation</vt:lpstr>
      <vt:lpstr>Original Man  Christ Appeals to the Beginning </vt:lpstr>
      <vt:lpstr>PowerPoint Presentation</vt:lpstr>
      <vt:lpstr>PowerPoint Presentation</vt:lpstr>
      <vt:lpstr>Why does Christ point us back to the beginning?  </vt:lpstr>
      <vt:lpstr> Fill in the blank….</vt:lpstr>
      <vt:lpstr> Fill in the blank….</vt:lpstr>
      <vt:lpstr>The Three Original Experiences: </vt:lpstr>
      <vt:lpstr>The First Creation Account </vt:lpstr>
      <vt:lpstr>PowerPoint Presentation</vt:lpstr>
      <vt:lpstr>Second Creation Account</vt:lpstr>
      <vt:lpstr>Original Solitude </vt:lpstr>
      <vt:lpstr>Original Solitude</vt:lpstr>
      <vt:lpstr>Original Solitude Who Am I?</vt:lpstr>
      <vt:lpstr>    Original Solitude </vt:lpstr>
      <vt:lpstr>Reflection Questions: </vt:lpstr>
      <vt:lpstr>Original Unity</vt:lpstr>
      <vt:lpstr>PowerPoint Presentation</vt:lpstr>
      <vt:lpstr>Communion of Man and Woman as Image of the Trinity</vt:lpstr>
      <vt:lpstr>PowerPoint Presentation</vt:lpstr>
      <vt:lpstr>PowerPoint Presentation</vt:lpstr>
      <vt:lpstr>Original Unity</vt:lpstr>
      <vt:lpstr>John Paul II’s Thesis Statement </vt:lpstr>
      <vt:lpstr>Original Unity </vt:lpstr>
      <vt:lpstr>Original Nakedness</vt:lpstr>
      <vt:lpstr>“Now both were naked, the man and his wife, but they did not feel shame.” (Gen 2:25) </vt:lpstr>
      <vt:lpstr>PowerPoint Presentation</vt:lpstr>
      <vt:lpstr>PowerPoint Presentation</vt:lpstr>
      <vt:lpstr>The “peace of the interior gaze”</vt:lpstr>
      <vt:lpstr>The Dimension of Gift </vt:lpstr>
      <vt:lpstr>The spousal meaning of the body </vt:lpstr>
      <vt:lpstr>The Meaning of the Body:</vt:lpstr>
      <vt:lpstr>PowerPoint Presentation</vt:lpstr>
      <vt:lpstr>Original Happiness</vt:lpstr>
      <vt:lpstr>PowerPoint Presentation</vt:lpstr>
      <vt:lpstr>PowerPoint Presentation</vt:lpstr>
      <vt:lpstr>The Meaning of the Body:</vt:lpstr>
      <vt:lpstr>PowerPoint Presentation</vt:lpstr>
      <vt:lpstr>PowerPoint Presentation</vt:lpstr>
      <vt:lpstr>PowerPoint Presentation</vt:lpstr>
      <vt:lpstr>Historical Man  Christ Appeals to the Human Heart </vt:lpstr>
      <vt:lpstr>PowerPoint Presentation</vt:lpstr>
      <vt:lpstr>Ethics and Ethos </vt:lpstr>
      <vt:lpstr>PowerPoint Presentation</vt:lpstr>
      <vt:lpstr>               Purity as  “Life According to the Spirit” </vt:lpstr>
      <vt:lpstr>PowerPoint Presentation</vt:lpstr>
      <vt:lpstr>PowerPoint Presentation</vt:lpstr>
      <vt:lpstr>Eschatological Man  Christ Appeals to the Resurrection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Theology of the Body A Catechesis on Human Love</dc:title>
  <dc:creator>Damien Burger</dc:creator>
  <cp:lastModifiedBy>Damien Burger</cp:lastModifiedBy>
  <cp:revision>34</cp:revision>
  <dcterms:created xsi:type="dcterms:W3CDTF">2023-11-13T01:02:31Z</dcterms:created>
  <dcterms:modified xsi:type="dcterms:W3CDTF">2024-02-14T00:24:57Z</dcterms:modified>
</cp:coreProperties>
</file>